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319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7" r:id="rId38"/>
    <p:sldId id="294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3" r:id="rId50"/>
    <p:sldId id="312" r:id="rId51"/>
    <p:sldId id="307" r:id="rId52"/>
    <p:sldId id="308" r:id="rId53"/>
    <p:sldId id="309" r:id="rId54"/>
    <p:sldId id="310" r:id="rId55"/>
    <p:sldId id="311" r:id="rId56"/>
    <p:sldId id="314" r:id="rId57"/>
    <p:sldId id="315" r:id="rId58"/>
    <p:sldId id="316" r:id="rId59"/>
    <p:sldId id="317" r:id="rId60"/>
    <p:sldId id="318" r:id="rId61"/>
    <p:sldId id="320" r:id="rId62"/>
    <p:sldId id="321" r:id="rId63"/>
    <p:sldId id="322" r:id="rId64"/>
    <p:sldId id="323" r:id="rId65"/>
    <p:sldId id="325" r:id="rId66"/>
    <p:sldId id="324" r:id="rId67"/>
    <p:sldId id="326" r:id="rId68"/>
    <p:sldId id="327" r:id="rId69"/>
    <p:sldId id="332" r:id="rId70"/>
    <p:sldId id="333" r:id="rId71"/>
    <p:sldId id="328" r:id="rId72"/>
    <p:sldId id="329" r:id="rId73"/>
    <p:sldId id="330" r:id="rId74"/>
    <p:sldId id="331" r:id="rId75"/>
    <p:sldId id="334" r:id="rId76"/>
    <p:sldId id="335" r:id="rId77"/>
    <p:sldId id="336" r:id="rId78"/>
    <p:sldId id="337" r:id="rId79"/>
    <p:sldId id="338" r:id="rId80"/>
    <p:sldId id="339" r:id="rId81"/>
    <p:sldId id="343" r:id="rId82"/>
    <p:sldId id="348" r:id="rId83"/>
    <p:sldId id="340" r:id="rId84"/>
    <p:sldId id="341" r:id="rId85"/>
    <p:sldId id="342" r:id="rId86"/>
    <p:sldId id="344" r:id="rId87"/>
    <p:sldId id="345" r:id="rId88"/>
    <p:sldId id="346" r:id="rId89"/>
    <p:sldId id="347" r:id="rId90"/>
    <p:sldId id="349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10A7-3AFF-4F4C-B523-19F1A5DF188E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2426-D31F-4782-8D84-B1776AB4FEB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D9503-DE38-4E5C-9920-B47FFCB6C89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90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5269" cy="3134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90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560" y="4351867"/>
            <a:ext cx="4770834" cy="3479800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msgothic"/>
              </a:rPr>
              <a:t>Summary of Recommendations for AS: Choice of Surgical or Transcatheter Intervention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2426-D31F-4782-8D84-B1776AB4FEB4}" type="slidenum">
              <a:rPr lang="en-IN" smtClean="0"/>
              <a:pPr/>
              <a:t>89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98A0-ECE1-4123-9314-5D45679564C4}" type="datetimeFigureOut">
              <a:rPr lang="en-US" smtClean="0"/>
              <a:pPr/>
              <a:t>12/22/2015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4567-8666-4F86-ABAB-477419025EE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r>
              <a:rPr lang="en-US" dirty="0" smtClean="0"/>
              <a:t> time and indication of surgery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Ankur</a:t>
            </a:r>
            <a:r>
              <a:rPr lang="en-US" dirty="0" smtClean="0"/>
              <a:t> </a:t>
            </a:r>
            <a:r>
              <a:rPr lang="en-US" dirty="0" err="1" smtClean="0"/>
              <a:t>kamra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AS jet velocity is defined as the highest velocity signal obtained from any window after a careful examination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 smooth velocity curve with a dense outer edge and clear maximum velocity should be recorded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shape of the CW Doppler velocity curve is helpful in distinguishing the level and severity of obstruction.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With severe obstruction, maximum velocity occurs later in systole and the curve is more rounded in shape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With mild obstruction, the peak in early systole with a triangular	 shape of the velocity curve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Peak transvalvular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4652" y="1600200"/>
            <a:ext cx="49946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The shape of the CWD velocity curve also can be helpful in determining whether the obstruction is fixed or dynamic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Dynamic sub aortic obstruction			 shows a characteristic late-			         peaking velocity curve, often 				with a concave upward curve in				 early systole</a:t>
            </a:r>
            <a:endParaRPr lang="en-U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Peak transvalvular velocity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4012" t="28125" r="55970" b="35417"/>
          <a:stretch>
            <a:fillRect/>
          </a:stretch>
        </p:blipFill>
        <p:spPr bwMode="auto">
          <a:xfrm>
            <a:off x="5562600" y="3190875"/>
            <a:ext cx="3581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Mean transvalvular gradient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The difference in pressure between the left ventricle and aorta in systole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Gradients are calculated from velocity information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>
                <a:solidFill>
                  <a:srgbClr val="292526"/>
                </a:solidFill>
              </a:rPr>
              <a:t>The relationship between peak and mean gradient depends on the shape of the velocity curve.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conversion of potential energy to kinetic energy across a narrowed valve results in a high velocity and a drop in pressure.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Distal to the orifice, flow decelerates again. Kinetic energy will be reconverted into potential energy with a corresponding increase in pressure, the so-called PR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12838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Pressure recovery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Pressure recovery is greatest in stenosis with gradual distal widening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Aortic stenosis with its abrupt widening from the small orifice to the larger aorta has an unfavorable geometry for pressure recovery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	PR= 4v²× </a:t>
            </a:r>
            <a:r>
              <a:rPr lang="en-US" b="1" dirty="0" smtClean="0">
                <a:solidFill>
                  <a:srgbClr val="0070C0"/>
                </a:solidFill>
              </a:rPr>
              <a:t>(2EOA/</a:t>
            </a:r>
            <a:r>
              <a:rPr lang="en-US" b="1" dirty="0" err="1" smtClean="0">
                <a:solidFill>
                  <a:srgbClr val="0070C0"/>
                </a:solidFill>
              </a:rPr>
              <a:t>AoA</a:t>
            </a:r>
            <a:r>
              <a:rPr lang="en-US" b="1" dirty="0" smtClean="0">
                <a:solidFill>
                  <a:srgbClr val="0070C0"/>
                </a:solidFill>
              </a:rPr>
              <a:t>)x </a:t>
            </a:r>
            <a:r>
              <a:rPr lang="en-US" b="1" dirty="0" smtClean="0">
                <a:solidFill>
                  <a:srgbClr val="0070C0"/>
                </a:solidFill>
              </a:rPr>
              <a:t>(1-EOA/</a:t>
            </a:r>
            <a:r>
              <a:rPr lang="en-US" b="1" dirty="0" err="1" smtClean="0">
                <a:solidFill>
                  <a:srgbClr val="0070C0"/>
                </a:solidFill>
              </a:rPr>
              <a:t>AoA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Pressure recovery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Comparing pressure gradients calculated from</a:t>
            </a:r>
            <a:br>
              <a:rPr lang="en-US" sz="2400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2400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doppler velocities to pressures measured at cardiac catheterization.</a:t>
            </a:r>
            <a:endParaRPr lang="en-US" sz="2400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pic>
        <p:nvPicPr>
          <p:cNvPr id="5" name="Picture 2" descr="AV-peak to pea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81200"/>
            <a:ext cx="7623492" cy="429174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Aortic valve area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</a:br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Continuity equation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746186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 Shot 2013-09-21 at 3.15.47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501121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Left ventricular systolic dysfunction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Low-flow low-gradient AS</a:t>
            </a:r>
            <a:r>
              <a:rPr lang="en-US" dirty="0" smtClean="0"/>
              <a:t> includes the following conditions: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Effective orifice area  &lt; 1.0 Cm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LV ejection fraction  &lt; 40%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 Mean pressure gradient  &lt; 30–40 mmHg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Severe AS and severely  reduced LVEF represent 5% of AS patients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6211669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  <a:latin typeface="Times New Roman" pitchFamily="16" charset="0"/>
              </a:rPr>
              <a:t>Vahanian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6" charset="0"/>
              </a:rPr>
              <a:t> A et al.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6" charset="0"/>
              </a:rPr>
              <a:t>Eur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6" charset="0"/>
              </a:rPr>
              <a:t> Heart J 2007;28:230–68.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Normal Aortic valve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Three cusps, crescent shaped</a:t>
            </a:r>
          </a:p>
          <a:p>
            <a:pPr>
              <a:buNone/>
            </a:pPr>
            <a:r>
              <a:rPr lang="en-US" dirty="0" smtClean="0"/>
              <a:t>			        3 commissures</a:t>
            </a:r>
          </a:p>
          <a:p>
            <a:pPr>
              <a:buNone/>
            </a:pPr>
            <a:r>
              <a:rPr lang="en-US" dirty="0" smtClean="0"/>
              <a:t> 			        3 sinuses</a:t>
            </a:r>
          </a:p>
          <a:p>
            <a:pPr>
              <a:buNone/>
            </a:pPr>
            <a:r>
              <a:rPr lang="en-US" dirty="0" smtClean="0"/>
              <a:t>			        supported by fibrous annulus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3.0 to 4.0 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21358"/>
          <a:stretch>
            <a:fillRect/>
          </a:stretch>
        </p:blipFill>
        <p:spPr bwMode="auto">
          <a:xfrm>
            <a:off x="3827463" y="4114800"/>
            <a:ext cx="5316537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Provides information on the changes in aortic velocity, mean gradient, and valve area as flow rate increases.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Measure of the contractile response to dobutamine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Helpful to differentiate two clinical situations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Severe AS causing LV systolic dysfunction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Moderate AS with another cause of LV dysfunction</a:t>
            </a:r>
            <a:endParaRPr lang="en-U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Dobutamine stress Echo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low dose starting at 2.5 or 5 </a:t>
            </a:r>
            <a:r>
              <a:rPr lang="en-US" dirty="0" err="1" smtClean="0"/>
              <a:t>ug</a:t>
            </a:r>
            <a:r>
              <a:rPr lang="en-US" dirty="0" smtClean="0"/>
              <a:t>/kg/min with an incremental increase in the infusion every 3–5 min to a maximum dose of 10–20 </a:t>
            </a:r>
            <a:r>
              <a:rPr lang="en-US" dirty="0" err="1" smtClean="0"/>
              <a:t>ug</a:t>
            </a:r>
            <a:r>
              <a:rPr lang="en-US" dirty="0" smtClean="0"/>
              <a:t>/kg/min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infusion should be stopped as soon as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Positive result is obtained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Heart rate begins to rise more than 10–20 </a:t>
            </a:r>
            <a:r>
              <a:rPr lang="en-US" sz="2800" dirty="0" err="1" smtClean="0"/>
              <a:t>bpm</a:t>
            </a:r>
            <a:r>
              <a:rPr lang="en-US" sz="2800" dirty="0" smtClean="0"/>
              <a:t> over baseline or exceeds 100bpm</a:t>
            </a:r>
            <a:endParaRPr lang="en-U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Dobutamine stress Echo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err="1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Dobutamine</a:t>
            </a:r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stress Echo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Report </a:t>
            </a:r>
            <a:r>
              <a:rPr lang="en-IN" dirty="0"/>
              <a:t>should include AS velocity, mean gradient, </a:t>
            </a:r>
            <a:r>
              <a:rPr lang="en-IN" dirty="0" smtClean="0"/>
              <a:t>valve area </a:t>
            </a:r>
            <a:r>
              <a:rPr lang="en-IN" dirty="0"/>
              <a:t>and ejection fraction preferably at each </a:t>
            </a:r>
            <a:r>
              <a:rPr lang="en-IN" dirty="0" smtClean="0"/>
              <a:t>stage but </a:t>
            </a:r>
            <a:r>
              <a:rPr lang="en-IN" dirty="0"/>
              <a:t>at least at </a:t>
            </a:r>
            <a:r>
              <a:rPr lang="en-IN" dirty="0" smtClean="0"/>
              <a:t>baseline and </a:t>
            </a:r>
            <a:r>
              <a:rPr lang="en-IN" dirty="0"/>
              <a:t>peak </a:t>
            </a:r>
            <a:r>
              <a:rPr lang="en-IN" dirty="0" smtClean="0"/>
              <a:t>dose</a:t>
            </a:r>
          </a:p>
          <a:p>
            <a:r>
              <a:rPr lang="en-IN" dirty="0" smtClean="0"/>
              <a:t>Findings recommend as </a:t>
            </a:r>
            <a:r>
              <a:rPr lang="en-IN" dirty="0"/>
              <a:t>reliable are:</a:t>
            </a:r>
          </a:p>
          <a:p>
            <a:r>
              <a:rPr lang="en-IN" dirty="0" smtClean="0"/>
              <a:t>An </a:t>
            </a:r>
            <a:r>
              <a:rPr lang="en-IN" dirty="0"/>
              <a:t>increase in valve area to a final valve area </a:t>
            </a:r>
            <a:r>
              <a:rPr lang="en-IN" dirty="0" smtClean="0"/>
              <a:t>1.0 cm suggests </a:t>
            </a:r>
            <a:r>
              <a:rPr lang="en-IN" dirty="0"/>
              <a:t>that </a:t>
            </a:r>
            <a:r>
              <a:rPr lang="en-IN" dirty="0" err="1"/>
              <a:t>stenosis</a:t>
            </a:r>
            <a:r>
              <a:rPr lang="en-IN" dirty="0"/>
              <a:t> is not </a:t>
            </a:r>
            <a:r>
              <a:rPr lang="en-IN" dirty="0" smtClean="0"/>
              <a:t>severe.</a:t>
            </a:r>
            <a:endParaRPr lang="en-IN" dirty="0"/>
          </a:p>
          <a:p>
            <a:r>
              <a:rPr lang="en-IN" dirty="0" smtClean="0"/>
              <a:t>Severe </a:t>
            </a:r>
            <a:r>
              <a:rPr lang="en-IN" dirty="0" err="1"/>
              <a:t>stenosis</a:t>
            </a:r>
            <a:r>
              <a:rPr lang="en-IN" dirty="0"/>
              <a:t> is suggested </a:t>
            </a:r>
            <a:r>
              <a:rPr lang="en-IN" dirty="0" smtClean="0"/>
              <a:t>by </a:t>
            </a:r>
            <a:r>
              <a:rPr lang="en-IN" dirty="0"/>
              <a:t>AS jet </a:t>
            </a:r>
            <a:r>
              <a:rPr lang="en-IN" dirty="0" smtClean="0"/>
              <a:t>4.0 </a:t>
            </a:r>
            <a:r>
              <a:rPr lang="en-IN" dirty="0"/>
              <a:t>or a </a:t>
            </a:r>
            <a:r>
              <a:rPr lang="en-IN" dirty="0" smtClean="0"/>
              <a:t>mean gradient 40 </a:t>
            </a:r>
            <a:r>
              <a:rPr lang="en-IN" dirty="0"/>
              <a:t>mmHg provided that valve area does </a:t>
            </a:r>
            <a:r>
              <a:rPr lang="en-IN" dirty="0" smtClean="0"/>
              <a:t>not exceed </a:t>
            </a:r>
            <a:r>
              <a:rPr lang="en-IN" dirty="0"/>
              <a:t>1.0 </a:t>
            </a:r>
            <a:r>
              <a:rPr lang="en-IN" dirty="0" smtClean="0"/>
              <a:t>cm </a:t>
            </a:r>
            <a:r>
              <a:rPr lang="en-IN" dirty="0"/>
              <a:t>at any flow </a:t>
            </a:r>
            <a:r>
              <a:rPr lang="en-IN" dirty="0" smtClean="0"/>
              <a:t>rate.</a:t>
            </a:r>
            <a:endParaRPr lang="en-IN" dirty="0"/>
          </a:p>
          <a:p>
            <a:r>
              <a:rPr lang="en-IN" dirty="0" smtClean="0"/>
              <a:t>Absence </a:t>
            </a:r>
            <a:r>
              <a:rPr lang="en-IN" dirty="0"/>
              <a:t>of contractile reserve (failure to increase SV </a:t>
            </a:r>
            <a:r>
              <a:rPr lang="en-IN" dirty="0" smtClean="0"/>
              <a:t>or ejection </a:t>
            </a:r>
            <a:r>
              <a:rPr lang="en-IN" dirty="0"/>
              <a:t>fraction by </a:t>
            </a:r>
            <a:r>
              <a:rPr lang="en-IN" dirty="0" smtClean="0"/>
              <a:t>20</a:t>
            </a:r>
            <a:r>
              <a:rPr lang="en-IN" dirty="0"/>
              <a:t>%) is a predictor of a high </a:t>
            </a:r>
            <a:r>
              <a:rPr lang="en-IN" dirty="0" smtClean="0"/>
              <a:t>surgical mortality </a:t>
            </a:r>
            <a:r>
              <a:rPr lang="en-IN" dirty="0"/>
              <a:t>and poor long-term outcome although </a:t>
            </a:r>
            <a:r>
              <a:rPr lang="en-IN" dirty="0" smtClean="0"/>
              <a:t>valve replacement </a:t>
            </a:r>
            <a:r>
              <a:rPr lang="en-IN" dirty="0"/>
              <a:t>may improve LV function and </a:t>
            </a:r>
            <a:r>
              <a:rPr lang="en-IN" dirty="0" smtClean="0"/>
              <a:t>outcome even </a:t>
            </a:r>
            <a:r>
              <a:rPr lang="en-IN" dirty="0"/>
              <a:t>in this </a:t>
            </a:r>
            <a:r>
              <a:rPr lang="en-IN" dirty="0" smtClean="0"/>
              <a:t>subgroup.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PARADOXICAL LOW FLOW LOW GRADIENT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patients with severe aortic </a:t>
            </a:r>
            <a:r>
              <a:rPr lang="en-US" altLang="en-US" dirty="0" err="1" smtClean="0"/>
              <a:t>stenosis</a:t>
            </a:r>
            <a:r>
              <a:rPr lang="en-US" altLang="en-US" dirty="0" smtClean="0"/>
              <a:t> based on valve area have a lower than expected gradient (e.g. mean gradient &lt; 30 mmHg) despite preserved LV ejection fraction (e.g. EF &gt; 50%)</a:t>
            </a:r>
          </a:p>
          <a:p>
            <a:r>
              <a:rPr lang="en-IN" dirty="0" smtClean="0"/>
              <a:t>It is due to deficient ventricular filling due to smaller cavity size rather than decrease </a:t>
            </a:r>
            <a:r>
              <a:rPr lang="en-IN" dirty="0" err="1" smtClean="0"/>
              <a:t>lv</a:t>
            </a:r>
            <a:r>
              <a:rPr lang="en-IN" dirty="0" smtClean="0"/>
              <a:t> function</a:t>
            </a:r>
            <a:endParaRPr lang="en-US" altLang="en-US" baseline="300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Alternate measures of stenosis severity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pPr lvl="0"/>
            <a:r>
              <a:rPr lang="en-US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(Level 2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EAE/ASE Recommendations </a:t>
            </a:r>
            <a:r>
              <a:rPr lang="en-US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)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Based on concept that in native aortic valve </a:t>
            </a:r>
            <a:r>
              <a:rPr lang="en-US" dirty="0" err="1" smtClean="0"/>
              <a:t>stenosis</a:t>
            </a:r>
            <a:r>
              <a:rPr lang="en-US" dirty="0" smtClean="0"/>
              <a:t> ratio of LVOT to aortic jet VTI is nearly identical to the ratio of the LVOT to aortic jet maximum velocity.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AVA=</a:t>
            </a:r>
            <a:r>
              <a:rPr lang="en-US" b="1" dirty="0" smtClean="0">
                <a:solidFill>
                  <a:srgbClr val="0070C0"/>
                </a:solidFill>
                <a:ea typeface="Calibri"/>
                <a:cs typeface="Times New Roman"/>
              </a:rPr>
              <a:t> CSA</a:t>
            </a:r>
            <a:r>
              <a:rPr lang="en-US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n-US" b="1" baseline="-25000" dirty="0" smtClean="0">
                <a:solidFill>
                  <a:srgbClr val="0070C0"/>
                </a:solidFill>
                <a:ea typeface="Calibri"/>
                <a:cs typeface="Times New Roman"/>
              </a:rPr>
              <a:t>LVOT</a:t>
            </a:r>
            <a:r>
              <a:rPr lang="en-US" b="1" dirty="0" smtClean="0">
                <a:solidFill>
                  <a:srgbClr val="0070C0"/>
                </a:solidFill>
                <a:ea typeface="Calibri"/>
              </a:rPr>
              <a:t>×V</a:t>
            </a:r>
            <a:r>
              <a:rPr lang="en-US" b="1" baseline="-25000" dirty="0" smtClean="0">
                <a:solidFill>
                  <a:srgbClr val="0070C0"/>
                </a:solidFill>
                <a:ea typeface="Calibri"/>
              </a:rPr>
              <a:t>LVOT </a:t>
            </a:r>
            <a:r>
              <a:rPr lang="en-US" b="1" dirty="0" smtClean="0">
                <a:solidFill>
                  <a:srgbClr val="0070C0"/>
                </a:solidFill>
              </a:rPr>
              <a:t>/ V</a:t>
            </a:r>
            <a:r>
              <a:rPr lang="en-US" b="1" baseline="-25000" dirty="0" smtClean="0">
                <a:solidFill>
                  <a:srgbClr val="0070C0"/>
                </a:solidFill>
              </a:rPr>
              <a:t>AV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This method is less well accepted because results are more variable than using VTIs in the equation.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  <a:cs typeface="+mj-cs"/>
              </a:rPr>
              <a:t>Simplified continuity equation.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Another approach to reduce error related to LVOT diameter measurements is removing CSA from the simplified continuity equation.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This dimensionless velocity ratio expresses the size of the valvular effective area as a proportion of the CSA of the LVOT.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 	</a:t>
            </a:r>
            <a:r>
              <a:rPr lang="en-US" b="1" dirty="0" smtClean="0">
                <a:solidFill>
                  <a:srgbClr val="0070C0"/>
                </a:solidFill>
              </a:rPr>
              <a:t>Velocity ratio= V</a:t>
            </a:r>
            <a:r>
              <a:rPr lang="en-US" b="1" baseline="-25000" dirty="0" smtClean="0">
                <a:solidFill>
                  <a:srgbClr val="0070C0"/>
                </a:solidFill>
              </a:rPr>
              <a:t>LVOT</a:t>
            </a:r>
            <a:r>
              <a:rPr lang="en-US" b="1" dirty="0" smtClean="0">
                <a:solidFill>
                  <a:srgbClr val="0070C0"/>
                </a:solidFill>
              </a:rPr>
              <a:t>/V</a:t>
            </a:r>
            <a:r>
              <a:rPr lang="en-US" b="1" baseline="-25000" dirty="0" smtClean="0">
                <a:solidFill>
                  <a:srgbClr val="0070C0"/>
                </a:solidFill>
              </a:rPr>
              <a:t>AV</a:t>
            </a:r>
          </a:p>
          <a:p>
            <a:pPr>
              <a:buNone/>
            </a:pPr>
            <a:endParaRPr lang="en-US" b="1" baseline="-25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the absence of valve stenosis, the velocity ratio approaches 1, with smaller numbers indicating more severe stenosis.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Velocity ratio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Aortic valve area -Planimetry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Planimetry may be an acceptable alternative when Doppler estimation of flow velocities is unreliable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Planimetry may be inaccurate when valve calcification causes shadows or reverberations limiting identification of the orifice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Doppler-derived mean-valve area correlated better with maximal anatomic area than with mean-anatomic area.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002060"/>
                </a:solidFill>
                <a:latin typeface="Times New Roman" pitchFamily="16" charset="0"/>
              </a:rPr>
              <a:t>			Marie Arsenault, et al. J. Am. Coll. </a:t>
            </a:r>
            <a:r>
              <a:rPr lang="en-US" sz="1900" b="1" i="1" dirty="0" err="1" smtClean="0">
                <a:solidFill>
                  <a:srgbClr val="002060"/>
                </a:solidFill>
                <a:latin typeface="Times New Roman" pitchFamily="16" charset="0"/>
              </a:rPr>
              <a:t>Cardiol</a:t>
            </a:r>
            <a:r>
              <a:rPr lang="en-US" sz="1900" b="1" i="1" dirty="0" smtClean="0">
                <a:solidFill>
                  <a:srgbClr val="002060"/>
                </a:solidFill>
                <a:latin typeface="Times New Roman" pitchFamily="16" charset="0"/>
              </a:rPr>
              <a:t>. 1998;32;1931-1937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Aortic valve area - Planimetry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96" t="18520" r="30122" b="25921"/>
          <a:stretch>
            <a:fillRect/>
          </a:stretch>
        </p:blipFill>
        <p:spPr bwMode="auto">
          <a:xfrm>
            <a:off x="533400" y="1447799"/>
            <a:ext cx="7696200" cy="51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Classification of AS severity</a:t>
            </a:r>
            <a:b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> (</a:t>
            </a:r>
            <a:r>
              <a:rPr lang="en-US" sz="2800" b="1" baseline="30000" dirty="0" smtClean="0">
                <a:solidFill>
                  <a:srgbClr val="0070C0"/>
                </a:solidFill>
                <a:cs typeface="Times New Roman"/>
              </a:rPr>
              <a:t>a</a:t>
            </a:r>
            <a:r>
              <a:rPr lang="en-US" sz="2800" b="1" baseline="300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ESC &amp; </a:t>
            </a:r>
            <a:r>
              <a:rPr lang="en-US" sz="2400" b="1" baseline="30000" dirty="0" err="1" smtClean="0">
                <a:solidFill>
                  <a:srgbClr val="0070C0"/>
                </a:solidFill>
              </a:rPr>
              <a:t>b</a:t>
            </a:r>
            <a:r>
              <a:rPr lang="en-US" sz="2700" b="1" dirty="0" err="1" smtClean="0">
                <a:solidFill>
                  <a:srgbClr val="0070C0"/>
                </a:solidFill>
              </a:rPr>
              <a:t>AHA</a:t>
            </a:r>
            <a:r>
              <a:rPr lang="en-US" sz="2700" b="1" dirty="0" smtClean="0">
                <a:solidFill>
                  <a:srgbClr val="0070C0"/>
                </a:solidFill>
              </a:rPr>
              <a:t>/ACC  Guidelines) </a:t>
            </a:r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529"/>
                <a:gridCol w="1813686"/>
                <a:gridCol w="1360264"/>
                <a:gridCol w="2115967"/>
                <a:gridCol w="1133554"/>
              </a:tblGrid>
              <a:tr h="858683">
                <a:tc>
                  <a:txBody>
                    <a:bodyPr/>
                    <a:lstStyle/>
                    <a:p>
                      <a:pPr algn="just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Aortic Sclerosis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Mild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Moderate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Severe</a:t>
                      </a:r>
                      <a:endParaRPr lang="en-US" sz="2000" b="1" dirty="0"/>
                    </a:p>
                  </a:txBody>
                  <a:tcPr/>
                </a:tc>
              </a:tr>
              <a:tr h="983625">
                <a:tc>
                  <a:txBody>
                    <a:bodyPr/>
                    <a:lstStyle/>
                    <a:p>
                      <a:pPr algn="just"/>
                      <a:endParaRPr lang="en-US" sz="2000" b="1" dirty="0" smtClean="0"/>
                    </a:p>
                    <a:p>
                      <a:pPr algn="just"/>
                      <a:r>
                        <a:rPr lang="en-US" sz="2000" b="1" dirty="0" smtClean="0"/>
                        <a:t>Aortic jet velocity (m/s)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≤ 2.5 m/s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2.6 -2.9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3.0 - 4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&gt; 4</a:t>
                      </a:r>
                      <a:endParaRPr lang="en-US" sz="2000" b="1" dirty="0"/>
                    </a:p>
                  </a:txBody>
                  <a:tcPr/>
                </a:tc>
              </a:tr>
              <a:tr h="961204">
                <a:tc>
                  <a:txBody>
                    <a:bodyPr/>
                    <a:lstStyle/>
                    <a:p>
                      <a:pPr algn="just"/>
                      <a:endParaRPr lang="en-US" sz="2000" b="1" dirty="0" smtClean="0"/>
                    </a:p>
                    <a:p>
                      <a:pPr algn="just"/>
                      <a:r>
                        <a:rPr lang="en-US" sz="2000" b="1" dirty="0" smtClean="0"/>
                        <a:t>Mean gradient (mm</a:t>
                      </a:r>
                      <a:r>
                        <a:rPr lang="en-US" sz="2000" b="1" baseline="0" dirty="0" smtClean="0"/>
                        <a:t> Hg)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&lt; 20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US" sz="2000" b="1" dirty="0" smtClean="0"/>
                        <a:t>(&lt;30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  <a:cs typeface="Times New Roman"/>
                        </a:rPr>
                        <a:t>a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  <a:cs typeface="Times New Roman"/>
                        </a:rPr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20 – 40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b </a:t>
                      </a:r>
                      <a:r>
                        <a:rPr lang="en-US" sz="2000" b="1" dirty="0" smtClean="0"/>
                        <a:t>(30 -50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  <a:cs typeface="Times New Roman"/>
                        </a:rPr>
                        <a:t>a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endParaRPr lang="en-US" sz="2000" b="1" dirty="0" smtClean="0"/>
                    </a:p>
                    <a:p>
                      <a:pPr>
                        <a:buFont typeface="Wingdings"/>
                        <a:buNone/>
                      </a:pPr>
                      <a:r>
                        <a:rPr lang="en-US" sz="2000" b="1" dirty="0" smtClean="0"/>
                        <a:t>&gt; 40</a:t>
                      </a:r>
                      <a:endParaRPr lang="en-US" sz="2000" b="1" dirty="0"/>
                    </a:p>
                  </a:txBody>
                  <a:tcPr/>
                </a:tc>
              </a:tr>
              <a:tr h="736923">
                <a:tc>
                  <a:txBody>
                    <a:bodyPr/>
                    <a:lstStyle/>
                    <a:p>
                      <a:pPr algn="just"/>
                      <a:endParaRPr lang="en-US" sz="2000" b="1" dirty="0" smtClean="0"/>
                    </a:p>
                    <a:p>
                      <a:pPr algn="just"/>
                      <a:r>
                        <a:rPr lang="en-US" sz="2000" b="1" dirty="0" smtClean="0"/>
                        <a:t>AVA (cm²)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&gt; 1.5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1.0 - 1.5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&lt; 1.0</a:t>
                      </a:r>
                      <a:endParaRPr lang="en-US" sz="2000" b="1" dirty="0"/>
                    </a:p>
                  </a:txBody>
                  <a:tcPr/>
                </a:tc>
              </a:tr>
              <a:tr h="858683">
                <a:tc>
                  <a:txBody>
                    <a:bodyPr/>
                    <a:lstStyle/>
                    <a:p>
                      <a:pPr algn="just"/>
                      <a:endParaRPr lang="en-US" sz="2000" b="1" dirty="0" smtClean="0"/>
                    </a:p>
                    <a:p>
                      <a:pPr algn="just"/>
                      <a:r>
                        <a:rPr lang="en-US" sz="2000" b="1" dirty="0" smtClean="0"/>
                        <a:t>Indexed AVA (cm²/m²)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&gt; 0.85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0.60 – 0.85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&lt; 0.6</a:t>
                      </a:r>
                      <a:endParaRPr lang="en-US" sz="2000" b="1" dirty="0"/>
                    </a:p>
                  </a:txBody>
                  <a:tcPr/>
                </a:tc>
              </a:tr>
              <a:tr h="858683">
                <a:tc>
                  <a:txBody>
                    <a:bodyPr/>
                    <a:lstStyle/>
                    <a:p>
                      <a:pPr algn="just"/>
                      <a:endParaRPr lang="en-US" sz="2000" b="1" dirty="0" smtClean="0"/>
                    </a:p>
                    <a:p>
                      <a:pPr algn="just"/>
                      <a:r>
                        <a:rPr lang="en-US" sz="2000" b="1" dirty="0" smtClean="0"/>
                        <a:t>Velocity ratio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&gt; 0.50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0.25 – 0.50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&lt; 0.25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2D Echo-Long axis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Diastole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Systole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anjith\Desktop\CARDIOLOGY BOOKS\text books\Feigenbaum\data\image\Fig 11.04 a,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4173" r="51595" b="3835"/>
          <a:stretch>
            <a:fillRect/>
          </a:stretch>
        </p:blipFill>
        <p:spPr bwMode="auto">
          <a:xfrm>
            <a:off x="457200" y="1905000"/>
            <a:ext cx="3877842" cy="4255978"/>
          </a:xfrm>
          <a:prstGeom prst="rect">
            <a:avLst/>
          </a:prstGeom>
          <a:noFill/>
        </p:spPr>
      </p:pic>
      <p:pic>
        <p:nvPicPr>
          <p:cNvPr id="2051" name="Picture 3" descr="C:\Users\Ranjith\Desktop\CARDIOLOGY BOOKS\text books\Feigenbaum\data\image\Fig 11.04 a,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51628" b="-1576"/>
          <a:stretch>
            <a:fillRect/>
          </a:stretch>
        </p:blipFill>
        <p:spPr bwMode="auto">
          <a:xfrm>
            <a:off x="5029200" y="1828800"/>
            <a:ext cx="3632285" cy="440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9470" r="50000" b="4349"/>
          <a:stretch>
            <a:fillRect/>
          </a:stretch>
        </p:blipFill>
        <p:spPr bwMode="auto">
          <a:xfrm>
            <a:off x="928662" y="1500174"/>
            <a:ext cx="714380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Investigations </a:t>
            </a:r>
          </a:p>
          <a:p>
            <a:r>
              <a:rPr lang="en-US" dirty="0" smtClean="0"/>
              <a:t>Interventions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825" y="1143001"/>
            <a:ext cx="7372350" cy="49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413" y="685800"/>
            <a:ext cx="7149174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825" y="304800"/>
            <a:ext cx="7372350" cy="58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924800" cy="519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Diagnostic Testing–Initial Diagnosis:</a:t>
            </a:r>
            <a:br>
              <a:rPr lang="en-IN" dirty="0"/>
            </a:br>
            <a:r>
              <a:rPr lang="en-IN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 I</a:t>
            </a:r>
          </a:p>
          <a:p>
            <a:pPr>
              <a:buNone/>
            </a:pPr>
            <a:r>
              <a:rPr lang="en-IN" dirty="0" smtClean="0"/>
              <a:t>   </a:t>
            </a:r>
            <a:r>
              <a:rPr lang="en-IN" dirty="0"/>
              <a:t>TTE is recommended in the initial evaluation of patients </a:t>
            </a:r>
            <a:r>
              <a:rPr lang="en-IN" dirty="0" smtClean="0"/>
              <a:t>with known </a:t>
            </a:r>
            <a:r>
              <a:rPr lang="en-IN" dirty="0"/>
              <a:t>or suspected VHD to confirm the diagnosis, </a:t>
            </a:r>
            <a:r>
              <a:rPr lang="en-IN" dirty="0" smtClean="0"/>
              <a:t>establish </a:t>
            </a:r>
            <a:r>
              <a:rPr lang="en-IN" dirty="0" err="1" smtClean="0"/>
              <a:t>etiology</a:t>
            </a:r>
            <a:r>
              <a:rPr lang="en-IN" dirty="0"/>
              <a:t>, determine severity, assess hemodynamic </a:t>
            </a:r>
            <a:r>
              <a:rPr lang="en-IN" dirty="0" smtClean="0"/>
              <a:t>consequences, determine prognosis </a:t>
            </a:r>
            <a:r>
              <a:rPr lang="en-IN" dirty="0"/>
              <a:t>and evaluate for timing </a:t>
            </a:r>
            <a:r>
              <a:rPr lang="en-IN" dirty="0" smtClean="0"/>
              <a:t>of intervention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CLASS </a:t>
            </a:r>
            <a:r>
              <a:rPr lang="en-IN" dirty="0" err="1"/>
              <a:t>IIa</a:t>
            </a:r>
            <a:endParaRPr lang="en-IN" dirty="0"/>
          </a:p>
          <a:p>
            <a:r>
              <a:rPr lang="en-IN" dirty="0" smtClean="0"/>
              <a:t>Low-dose </a:t>
            </a:r>
            <a:r>
              <a:rPr lang="en-IN" dirty="0" err="1"/>
              <a:t>dobutamine</a:t>
            </a:r>
            <a:r>
              <a:rPr lang="en-IN" dirty="0"/>
              <a:t> stress testing using </a:t>
            </a:r>
            <a:r>
              <a:rPr lang="en-IN" dirty="0" err="1"/>
              <a:t>echocardiographic</a:t>
            </a:r>
            <a:r>
              <a:rPr lang="en-IN" dirty="0"/>
              <a:t> </a:t>
            </a:r>
            <a:r>
              <a:rPr lang="en-IN" dirty="0" smtClean="0"/>
              <a:t>or invasive </a:t>
            </a:r>
            <a:r>
              <a:rPr lang="en-IN" dirty="0"/>
              <a:t>hemodynamic measurements is reasonable in </a:t>
            </a:r>
            <a:r>
              <a:rPr lang="en-IN" dirty="0" smtClean="0"/>
              <a:t>patients with </a:t>
            </a:r>
            <a:r>
              <a:rPr lang="en-IN" dirty="0"/>
              <a:t>stage D2 AS with all of the following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Calcified </a:t>
            </a:r>
            <a:r>
              <a:rPr lang="en-IN" dirty="0"/>
              <a:t>aortic valve with reduced systolic opening;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 </a:t>
            </a:r>
            <a:r>
              <a:rPr lang="en-IN" dirty="0"/>
              <a:t>LVEF less than 50</a:t>
            </a:r>
            <a:r>
              <a:rPr lang="en-IN" dirty="0" smtClean="0"/>
              <a:t>%;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 </a:t>
            </a:r>
            <a:r>
              <a:rPr lang="en-IN" dirty="0"/>
              <a:t>Calculated valve area 1.0 cm2 or less; and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 </a:t>
            </a:r>
            <a:r>
              <a:rPr lang="en-IN" dirty="0"/>
              <a:t>Aortic velocity less than 4.0 m per second or mean </a:t>
            </a:r>
            <a:r>
              <a:rPr lang="en-IN" dirty="0" smtClean="0"/>
              <a:t>pressure gradient </a:t>
            </a:r>
            <a:r>
              <a:rPr lang="en-IN" dirty="0"/>
              <a:t>less than 40 mm Hg.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Diagnostic Testing Changing </a:t>
            </a:r>
            <a:r>
              <a:rPr lang="en-IN" dirty="0"/>
              <a:t>Signs </a:t>
            </a:r>
            <a:r>
              <a:rPr lang="en-IN" dirty="0" smtClean="0"/>
              <a:t>or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CLASS I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</a:t>
            </a:r>
            <a:r>
              <a:rPr lang="en-IN" dirty="0"/>
              <a:t>TTE is recommended in patients with known VHD with </a:t>
            </a:r>
            <a:r>
              <a:rPr lang="en-IN" dirty="0" smtClean="0"/>
              <a:t>any change </a:t>
            </a:r>
            <a:r>
              <a:rPr lang="en-IN" dirty="0"/>
              <a:t>in symptoms or physical examination findings. (Level </a:t>
            </a:r>
            <a:r>
              <a:rPr lang="en-IN" dirty="0" smtClean="0"/>
              <a:t>of Evidence</a:t>
            </a:r>
            <a:r>
              <a:rPr lang="en-IN" dirty="0"/>
              <a:t>: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296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2D Echo-Short axis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Diastole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Systole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Ranjith\Desktop\CARDIOLOGY BOOKS\text books\Feigenbaum\data\image\Fig 11.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49953" b="50000"/>
          <a:stretch>
            <a:fillRect/>
          </a:stretch>
        </p:blipFill>
        <p:spPr bwMode="auto">
          <a:xfrm>
            <a:off x="609600" y="1600200"/>
            <a:ext cx="3429000" cy="4902725"/>
          </a:xfrm>
          <a:prstGeom prst="rect">
            <a:avLst/>
          </a:prstGeom>
          <a:noFill/>
        </p:spPr>
      </p:pic>
      <p:pic>
        <p:nvPicPr>
          <p:cNvPr id="10" name="Picture 2" descr="C:\Users\Ranjith\Desktop\CARDIOLOGY BOOKS\text books\Feigenbaum\data\image\Fig 11.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t="51020" r="49619"/>
          <a:stretch>
            <a:fillRect/>
          </a:stretch>
        </p:blipFill>
        <p:spPr bwMode="auto">
          <a:xfrm>
            <a:off x="4724400" y="1676400"/>
            <a:ext cx="3516892" cy="48931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6477000"/>
            <a:ext cx="3810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Y or inverted Mercedes-Benz sign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Diagnostic </a:t>
            </a:r>
            <a:r>
              <a:rPr lang="en-IN" dirty="0" smtClean="0"/>
              <a:t>Testing Cardiac Catheterization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 I</a:t>
            </a:r>
          </a:p>
          <a:p>
            <a:r>
              <a:rPr lang="en-IN" dirty="0" smtClean="0"/>
              <a:t>Cardiac </a:t>
            </a:r>
            <a:r>
              <a:rPr lang="en-IN" dirty="0"/>
              <a:t>catheterization for hemodynamic assessment is </a:t>
            </a:r>
            <a:r>
              <a:rPr lang="en-IN" dirty="0" smtClean="0"/>
              <a:t>recommended in </a:t>
            </a:r>
            <a:r>
              <a:rPr lang="en-IN" dirty="0"/>
              <a:t>symptomatic patients when </a:t>
            </a:r>
            <a:r>
              <a:rPr lang="en-IN" dirty="0" smtClean="0"/>
              <a:t>non invasive </a:t>
            </a:r>
            <a:r>
              <a:rPr lang="en-IN" dirty="0"/>
              <a:t>tests </a:t>
            </a:r>
            <a:r>
              <a:rPr lang="en-IN" dirty="0" smtClean="0"/>
              <a:t>are inconclusive </a:t>
            </a:r>
            <a:r>
              <a:rPr lang="en-IN" dirty="0"/>
              <a:t>or when there is a discrepancy between the </a:t>
            </a:r>
            <a:r>
              <a:rPr lang="en-IN" dirty="0" smtClean="0"/>
              <a:t>findings on </a:t>
            </a:r>
            <a:r>
              <a:rPr lang="en-IN" dirty="0" err="1"/>
              <a:t>noninvasive</a:t>
            </a:r>
            <a:r>
              <a:rPr lang="en-IN" dirty="0"/>
              <a:t> testing and physical examination </a:t>
            </a:r>
            <a:r>
              <a:rPr lang="en-IN" dirty="0" smtClean="0"/>
              <a:t>regarding severity </a:t>
            </a:r>
            <a:r>
              <a:rPr lang="en-IN" dirty="0"/>
              <a:t>of the valve lesion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Transaortic</a:t>
            </a:r>
            <a:r>
              <a:rPr lang="en-IN" dirty="0" smtClean="0"/>
              <a:t> pressure </a:t>
            </a:r>
            <a:r>
              <a:rPr lang="en-IN" dirty="0"/>
              <a:t>gradients should be recorded for </a:t>
            </a:r>
            <a:r>
              <a:rPr lang="en-IN" dirty="0" smtClean="0"/>
              <a:t>measurement of </a:t>
            </a:r>
            <a:r>
              <a:rPr lang="en-IN" dirty="0"/>
              <a:t>mean </a:t>
            </a:r>
            <a:r>
              <a:rPr lang="en-IN" dirty="0" err="1"/>
              <a:t>transaortic</a:t>
            </a:r>
            <a:r>
              <a:rPr lang="en-IN" dirty="0"/>
              <a:t> </a:t>
            </a:r>
            <a:r>
              <a:rPr lang="en-IN" dirty="0" smtClean="0"/>
              <a:t>gradient along with </a:t>
            </a:r>
            <a:r>
              <a:rPr lang="en-IN" dirty="0"/>
              <a:t>Aortic valve </a:t>
            </a:r>
            <a:r>
              <a:rPr lang="en-IN" dirty="0" smtClean="0"/>
              <a:t>area should </a:t>
            </a:r>
            <a:r>
              <a:rPr lang="en-IN" dirty="0"/>
              <a:t>be calculated with the </a:t>
            </a:r>
            <a:r>
              <a:rPr lang="en-IN" dirty="0" err="1"/>
              <a:t>Gorlin</a:t>
            </a:r>
            <a:r>
              <a:rPr lang="en-IN" dirty="0"/>
              <a:t> formula, using a </a:t>
            </a:r>
            <a:r>
              <a:rPr lang="en-IN" dirty="0" err="1" smtClean="0"/>
              <a:t>Fick</a:t>
            </a:r>
            <a:r>
              <a:rPr lang="en-IN" dirty="0" smtClean="0"/>
              <a:t> or </a:t>
            </a:r>
            <a:r>
              <a:rPr lang="en-IN" dirty="0" err="1"/>
              <a:t>thermodilution</a:t>
            </a:r>
            <a:r>
              <a:rPr lang="en-IN" dirty="0"/>
              <a:t> cardiac output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EXERCISE TESTING: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 </a:t>
            </a:r>
            <a:r>
              <a:rPr lang="en-IN" dirty="0" err="1"/>
              <a:t>IIa</a:t>
            </a:r>
            <a:endParaRPr lang="en-IN" dirty="0"/>
          </a:p>
          <a:p>
            <a:pPr>
              <a:buNone/>
            </a:pPr>
            <a:r>
              <a:rPr lang="en-IN" dirty="0" smtClean="0"/>
              <a:t>    Exercise </a:t>
            </a:r>
            <a:r>
              <a:rPr lang="en-IN" dirty="0"/>
              <a:t>testing is reasonable to assess physiological </a:t>
            </a:r>
            <a:r>
              <a:rPr lang="en-IN" dirty="0" smtClean="0"/>
              <a:t>changes with </a:t>
            </a:r>
            <a:r>
              <a:rPr lang="en-IN" dirty="0"/>
              <a:t>exercise and to confirm the absence of symptoms </a:t>
            </a:r>
            <a:r>
              <a:rPr lang="en-IN" dirty="0" smtClean="0"/>
              <a:t>in asymptomatic </a:t>
            </a:r>
            <a:r>
              <a:rPr lang="en-IN" dirty="0"/>
              <a:t>patients with a calcified aortic valve and </a:t>
            </a:r>
            <a:r>
              <a:rPr lang="en-IN" dirty="0" smtClean="0"/>
              <a:t>an aortic </a:t>
            </a:r>
            <a:r>
              <a:rPr lang="en-IN" dirty="0"/>
              <a:t>velocity 4.0 m per second or greater or mean </a:t>
            </a:r>
            <a:r>
              <a:rPr lang="en-IN" dirty="0" smtClean="0"/>
              <a:t>pressure gradient </a:t>
            </a:r>
            <a:r>
              <a:rPr lang="en-IN" dirty="0"/>
              <a:t>40 mm Hg or </a:t>
            </a:r>
            <a:r>
              <a:rPr lang="en-IN" dirty="0" smtClean="0"/>
              <a:t>higher.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Patients </a:t>
            </a:r>
            <a:r>
              <a:rPr lang="en-IN" dirty="0" smtClean="0"/>
              <a:t>with symptoms </a:t>
            </a:r>
            <a:r>
              <a:rPr lang="en-IN" dirty="0"/>
              <a:t>provoked by exercise testing should be </a:t>
            </a:r>
            <a:r>
              <a:rPr lang="en-IN" dirty="0" smtClean="0"/>
              <a:t>considered symptomatic </a:t>
            </a:r>
            <a:r>
              <a:rPr lang="en-IN" dirty="0"/>
              <a:t>even if the clinical history is equivocal. </a:t>
            </a:r>
            <a:endParaRPr lang="en-IN" dirty="0" smtClean="0"/>
          </a:p>
          <a:p>
            <a:r>
              <a:rPr lang="en-IN" dirty="0" smtClean="0"/>
              <a:t>Exercise testing can brought </a:t>
            </a:r>
            <a:r>
              <a:rPr lang="en-IN" dirty="0"/>
              <a:t>out symptoms in 29% of patients who </a:t>
            </a:r>
            <a:r>
              <a:rPr lang="en-IN" dirty="0" smtClean="0"/>
              <a:t>were considered </a:t>
            </a:r>
            <a:r>
              <a:rPr lang="en-IN" dirty="0"/>
              <a:t>asymptomatic before </a:t>
            </a:r>
            <a:r>
              <a:rPr lang="en-IN" dirty="0" smtClean="0"/>
              <a:t>testing.</a:t>
            </a:r>
          </a:p>
          <a:p>
            <a:r>
              <a:rPr lang="en-IN" dirty="0"/>
              <a:t>patients with AS who manifested symptoms, an </a:t>
            </a:r>
            <a:r>
              <a:rPr lang="en-IN" dirty="0" smtClean="0"/>
              <a:t>abnormal BP </a:t>
            </a:r>
            <a:r>
              <a:rPr lang="en-IN" dirty="0"/>
              <a:t>response (&lt;20 mm Hg increase</a:t>
            </a:r>
            <a:r>
              <a:rPr lang="en-IN" dirty="0" smtClean="0"/>
              <a:t>) </a:t>
            </a:r>
            <a:r>
              <a:rPr lang="en-IN" dirty="0"/>
              <a:t>or ST-segment </a:t>
            </a:r>
            <a:r>
              <a:rPr lang="en-IN" dirty="0" smtClean="0"/>
              <a:t>abnormalities with </a:t>
            </a:r>
            <a:r>
              <a:rPr lang="en-IN" dirty="0"/>
              <a:t>exercise had a significantly </a:t>
            </a:r>
            <a:r>
              <a:rPr lang="en-IN" dirty="0" smtClean="0"/>
              <a:t>reduced symptom-free </a:t>
            </a:r>
            <a:r>
              <a:rPr lang="en-IN" dirty="0"/>
              <a:t>survival at 2 years (19% compared with 85</a:t>
            </a:r>
            <a:r>
              <a:rPr lang="en-IN" dirty="0" smtClean="0"/>
              <a:t>%)</a:t>
            </a:r>
          </a:p>
          <a:p>
            <a:pPr algn="r">
              <a:buNone/>
            </a:pPr>
            <a:r>
              <a:rPr lang="it-IT" sz="2600" dirty="0">
                <a:solidFill>
                  <a:srgbClr val="FF0000"/>
                </a:solidFill>
              </a:rPr>
              <a:t>Lancellotti </a:t>
            </a:r>
            <a:r>
              <a:rPr lang="it-IT" sz="2600" dirty="0" smtClean="0">
                <a:solidFill>
                  <a:srgbClr val="FF0000"/>
                </a:solidFill>
              </a:rPr>
              <a:t>P et </a:t>
            </a:r>
            <a:r>
              <a:rPr lang="it-IT" sz="2600" dirty="0">
                <a:solidFill>
                  <a:srgbClr val="FF0000"/>
                </a:solidFill>
              </a:rPr>
              <a:t>al. Prognostic importance </a:t>
            </a:r>
            <a:r>
              <a:rPr lang="it-IT" sz="2600" dirty="0" smtClean="0">
                <a:solidFill>
                  <a:srgbClr val="FF0000"/>
                </a:solidFill>
              </a:rPr>
              <a:t>of </a:t>
            </a:r>
            <a:r>
              <a:rPr lang="en-IN" sz="2600" dirty="0" smtClean="0">
                <a:solidFill>
                  <a:srgbClr val="FF0000"/>
                </a:solidFill>
              </a:rPr>
              <a:t>quantitative exercise, Doppler </a:t>
            </a:r>
            <a:r>
              <a:rPr lang="en-IN" sz="2600" dirty="0">
                <a:solidFill>
                  <a:srgbClr val="FF0000"/>
                </a:solidFill>
              </a:rPr>
              <a:t>echocardiography in </a:t>
            </a:r>
            <a:r>
              <a:rPr lang="en-IN" sz="2600" dirty="0" smtClean="0">
                <a:solidFill>
                  <a:srgbClr val="FF0000"/>
                </a:solidFill>
              </a:rPr>
              <a:t>asymptomatic </a:t>
            </a:r>
            <a:r>
              <a:rPr lang="en-IN" sz="2600" dirty="0" err="1" smtClean="0">
                <a:solidFill>
                  <a:srgbClr val="FF0000"/>
                </a:solidFill>
              </a:rPr>
              <a:t>valvular</a:t>
            </a:r>
            <a:r>
              <a:rPr lang="en-IN" sz="2600" dirty="0" smtClean="0">
                <a:solidFill>
                  <a:srgbClr val="FF0000"/>
                </a:solidFill>
              </a:rPr>
              <a:t> </a:t>
            </a:r>
            <a:r>
              <a:rPr lang="en-IN" sz="2600" dirty="0">
                <a:solidFill>
                  <a:srgbClr val="FF0000"/>
                </a:solidFill>
              </a:rPr>
              <a:t>aortic </a:t>
            </a:r>
            <a:r>
              <a:rPr lang="en-IN" sz="2600" dirty="0" err="1">
                <a:solidFill>
                  <a:srgbClr val="FF0000"/>
                </a:solidFill>
              </a:rPr>
              <a:t>stenosis</a:t>
            </a:r>
            <a:r>
              <a:rPr lang="en-IN" sz="2600" dirty="0">
                <a:solidFill>
                  <a:srgbClr val="FF0000"/>
                </a:solidFill>
              </a:rPr>
              <a:t>. Circulation 2005;112:I377–82.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CLASS III: Harm</a:t>
            </a:r>
          </a:p>
          <a:p>
            <a:pPr>
              <a:buNone/>
            </a:pPr>
            <a:r>
              <a:rPr lang="en-IN" dirty="0" smtClean="0"/>
              <a:t>   Exercise </a:t>
            </a:r>
            <a:r>
              <a:rPr lang="en-IN" dirty="0"/>
              <a:t>testing should not be performed in symptomatic </a:t>
            </a:r>
            <a:r>
              <a:rPr lang="en-IN" dirty="0" smtClean="0"/>
              <a:t>patients with </a:t>
            </a:r>
            <a:r>
              <a:rPr lang="en-IN" dirty="0"/>
              <a:t>AS when the aortic velocity is 4.0 m per second </a:t>
            </a:r>
            <a:r>
              <a:rPr lang="en-IN" dirty="0" smtClean="0"/>
              <a:t>or greater </a:t>
            </a:r>
            <a:r>
              <a:rPr lang="en-IN" dirty="0"/>
              <a:t>or mean pressure gradient is 40 mm Hg or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Medical Therapy: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 I</a:t>
            </a:r>
          </a:p>
          <a:p>
            <a:r>
              <a:rPr lang="en-IN" dirty="0" smtClean="0"/>
              <a:t>Hypertension </a:t>
            </a:r>
            <a:r>
              <a:rPr lang="en-IN" dirty="0"/>
              <a:t>in patients at risk for developing AS (stage A) </a:t>
            </a:r>
            <a:r>
              <a:rPr lang="en-IN" dirty="0" smtClean="0"/>
              <a:t>and in </a:t>
            </a:r>
            <a:r>
              <a:rPr lang="en-IN" dirty="0"/>
              <a:t>patients with asymptomatic AS (stages B and C) should </a:t>
            </a:r>
            <a:r>
              <a:rPr lang="en-IN" dirty="0" smtClean="0"/>
              <a:t>be treated </a:t>
            </a:r>
            <a:r>
              <a:rPr lang="en-IN" dirty="0"/>
              <a:t>according to standard GDMT, started at a low </a:t>
            </a:r>
            <a:r>
              <a:rPr lang="en-IN" dirty="0" smtClean="0"/>
              <a:t>dose and gradually </a:t>
            </a:r>
            <a:r>
              <a:rPr lang="en-IN" dirty="0"/>
              <a:t>titrated upward as needed with frequent </a:t>
            </a:r>
            <a:r>
              <a:rPr lang="en-IN" dirty="0" smtClean="0"/>
              <a:t>clinical monitoring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Concern that antihypertensive medications might result </a:t>
            </a:r>
            <a:r>
              <a:rPr lang="en-IN" dirty="0" smtClean="0"/>
              <a:t>in a </a:t>
            </a:r>
            <a:r>
              <a:rPr lang="en-IN" dirty="0"/>
              <a:t>fall in cardiac output has not </a:t>
            </a:r>
            <a:r>
              <a:rPr lang="en-IN" dirty="0" smtClean="0"/>
              <a:t>found </a:t>
            </a:r>
            <a:r>
              <a:rPr lang="en-IN" dirty="0"/>
              <a:t>in </a:t>
            </a:r>
            <a:r>
              <a:rPr lang="en-IN" dirty="0" smtClean="0"/>
              <a:t>studies on </a:t>
            </a:r>
            <a:r>
              <a:rPr lang="en-IN" dirty="0"/>
              <a:t>medical therapy, including </a:t>
            </a:r>
            <a:r>
              <a:rPr lang="en-IN" dirty="0" smtClean="0"/>
              <a:t> </a:t>
            </a:r>
            <a:r>
              <a:rPr lang="en-IN" dirty="0"/>
              <a:t>small RCTs, likely </a:t>
            </a:r>
            <a:r>
              <a:rPr lang="en-IN" dirty="0" smtClean="0"/>
              <a:t>because AS </a:t>
            </a:r>
            <a:r>
              <a:rPr lang="en-IN" dirty="0"/>
              <a:t>does not result in </a:t>
            </a:r>
            <a:r>
              <a:rPr lang="en-IN" dirty="0" smtClean="0"/>
              <a:t>fixed </a:t>
            </a:r>
            <a:r>
              <a:rPr lang="en-IN" dirty="0"/>
              <a:t>valve obstruction until late </a:t>
            </a:r>
            <a:r>
              <a:rPr lang="en-IN" dirty="0" smtClean="0"/>
              <a:t>in disease </a:t>
            </a:r>
          </a:p>
          <a:p>
            <a:pPr algn="r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Briand M et </a:t>
            </a:r>
            <a:r>
              <a:rPr lang="da-DK" sz="1600" dirty="0">
                <a:solidFill>
                  <a:srgbClr val="FF0000"/>
                </a:solidFill>
              </a:rPr>
              <a:t>al. Reduced systemic </a:t>
            </a:r>
            <a:r>
              <a:rPr lang="da-DK" sz="1600" dirty="0" smtClean="0">
                <a:solidFill>
                  <a:srgbClr val="FF0000"/>
                </a:solidFill>
              </a:rPr>
              <a:t>arterial </a:t>
            </a:r>
            <a:r>
              <a:rPr lang="en-IN" sz="1600" dirty="0" smtClean="0">
                <a:solidFill>
                  <a:srgbClr val="FF0000"/>
                </a:solidFill>
              </a:rPr>
              <a:t>compliance </a:t>
            </a:r>
            <a:r>
              <a:rPr lang="en-IN" sz="1600" dirty="0">
                <a:solidFill>
                  <a:srgbClr val="FF0000"/>
                </a:solidFill>
              </a:rPr>
              <a:t>impacts significantly on left ventricular </a:t>
            </a:r>
            <a:r>
              <a:rPr lang="en-IN" sz="1600" dirty="0" err="1">
                <a:solidFill>
                  <a:srgbClr val="FF0000"/>
                </a:solidFill>
              </a:rPr>
              <a:t>afterload</a:t>
            </a:r>
            <a:r>
              <a:rPr lang="en-IN" sz="1600" dirty="0">
                <a:solidFill>
                  <a:srgbClr val="FF0000"/>
                </a:solidFill>
              </a:rPr>
              <a:t> </a:t>
            </a:r>
            <a:r>
              <a:rPr lang="en-IN" sz="1600" dirty="0" smtClean="0">
                <a:solidFill>
                  <a:srgbClr val="FF0000"/>
                </a:solidFill>
              </a:rPr>
              <a:t>and function </a:t>
            </a:r>
            <a:r>
              <a:rPr lang="en-IN" sz="1600" dirty="0">
                <a:solidFill>
                  <a:srgbClr val="FF0000"/>
                </a:solidFill>
              </a:rPr>
              <a:t>in aortic </a:t>
            </a:r>
            <a:r>
              <a:rPr lang="en-IN" sz="1600" dirty="0" err="1">
                <a:solidFill>
                  <a:srgbClr val="FF0000"/>
                </a:solidFill>
              </a:rPr>
              <a:t>stenosis</a:t>
            </a:r>
            <a:r>
              <a:rPr lang="en-IN" sz="1600" dirty="0">
                <a:solidFill>
                  <a:srgbClr val="FF0000"/>
                </a:solidFill>
              </a:rPr>
              <a:t>: implications for diagnosis and </a:t>
            </a:r>
            <a:r>
              <a:rPr lang="en-IN" sz="1600" dirty="0" smtClean="0">
                <a:solidFill>
                  <a:srgbClr val="FF0000"/>
                </a:solidFill>
              </a:rPr>
              <a:t>treatment. J </a:t>
            </a:r>
            <a:r>
              <a:rPr lang="en-IN" sz="1600" dirty="0">
                <a:solidFill>
                  <a:srgbClr val="FF0000"/>
                </a:solidFill>
              </a:rPr>
              <a:t>Am </a:t>
            </a:r>
            <a:r>
              <a:rPr lang="en-IN" sz="1600" dirty="0" err="1">
                <a:solidFill>
                  <a:srgbClr val="FF0000"/>
                </a:solidFill>
              </a:rPr>
              <a:t>Coll</a:t>
            </a:r>
            <a:r>
              <a:rPr lang="en-IN" sz="1600" dirty="0">
                <a:solidFill>
                  <a:srgbClr val="FF0000"/>
                </a:solidFill>
              </a:rPr>
              <a:t> </a:t>
            </a:r>
            <a:r>
              <a:rPr lang="en-IN" sz="1600" dirty="0" err="1">
                <a:solidFill>
                  <a:srgbClr val="FF0000"/>
                </a:solidFill>
              </a:rPr>
              <a:t>Cardiol</a:t>
            </a:r>
            <a:r>
              <a:rPr lang="en-IN" sz="1600" dirty="0">
                <a:solidFill>
                  <a:srgbClr val="FF0000"/>
                </a:solidFill>
              </a:rPr>
              <a:t> 2005;46:291–8.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There are no studies addressing specific </a:t>
            </a:r>
            <a:r>
              <a:rPr lang="en-IN" dirty="0" smtClean="0"/>
              <a:t>antihypertensive medications </a:t>
            </a:r>
            <a:r>
              <a:rPr lang="en-IN" dirty="0"/>
              <a:t>in patients with AS, but </a:t>
            </a:r>
            <a:r>
              <a:rPr lang="en-IN" dirty="0" smtClean="0"/>
              <a:t>diuretics should </a:t>
            </a:r>
            <a:r>
              <a:rPr lang="en-IN" dirty="0"/>
              <a:t>be avoided if the LV chamber is small, because </a:t>
            </a:r>
            <a:r>
              <a:rPr lang="en-IN" dirty="0" smtClean="0"/>
              <a:t>even smaller </a:t>
            </a:r>
            <a:r>
              <a:rPr lang="en-IN" dirty="0"/>
              <a:t>LV volumes may result in a fall in cardiac output.</a:t>
            </a:r>
          </a:p>
          <a:p>
            <a:r>
              <a:rPr lang="en-IN" dirty="0" smtClean="0"/>
              <a:t>ACE </a:t>
            </a:r>
            <a:r>
              <a:rPr lang="en-IN" dirty="0"/>
              <a:t>inhibitors may be advantageous due to </a:t>
            </a:r>
            <a:r>
              <a:rPr lang="en-IN" dirty="0" smtClean="0"/>
              <a:t>the potential </a:t>
            </a:r>
            <a:r>
              <a:rPr lang="en-IN" dirty="0"/>
              <a:t>beneficial effects on LV fibrosis in addition </a:t>
            </a:r>
            <a:r>
              <a:rPr lang="en-IN" dirty="0" smtClean="0"/>
              <a:t>to control </a:t>
            </a:r>
            <a:r>
              <a:rPr lang="en-IN" dirty="0"/>
              <a:t>of hypertension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Beta blockers are an </a:t>
            </a:r>
            <a:r>
              <a:rPr lang="en-IN" dirty="0" smtClean="0"/>
              <a:t>appropriate choice </a:t>
            </a:r>
            <a:r>
              <a:rPr lang="en-IN" dirty="0"/>
              <a:t>in patients with concurrent CAD</a:t>
            </a:r>
            <a:r>
              <a:rPr lang="en-IN" dirty="0" smtClean="0"/>
              <a:t>.</a:t>
            </a:r>
            <a:r>
              <a:rPr lang="en-IN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CLASS </a:t>
            </a:r>
            <a:r>
              <a:rPr lang="en-IN" dirty="0" err="1" smtClean="0"/>
              <a:t>IIb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Vasodilator therapy may be reasonable if used with invasive hemodynamic monitoring in the acute management of patients with severe </a:t>
            </a:r>
            <a:r>
              <a:rPr lang="en-IN" dirty="0" err="1" smtClean="0"/>
              <a:t>decompensated</a:t>
            </a:r>
            <a:r>
              <a:rPr lang="en-IN" dirty="0" smtClean="0"/>
              <a:t> AS (stage D) with NYHA class IV HF symptoms. (Level of Evidence: C)</a:t>
            </a:r>
          </a:p>
          <a:p>
            <a:r>
              <a:rPr lang="en-IN" dirty="0" smtClean="0"/>
              <a:t>CLASS III: No Benefit</a:t>
            </a:r>
          </a:p>
          <a:p>
            <a:pPr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Statin</a:t>
            </a:r>
            <a:r>
              <a:rPr lang="en-IN" dirty="0" smtClean="0"/>
              <a:t> therapy is not indicated for prevention of hemodynamic progression of AS in patients with mild-to-moderate </a:t>
            </a:r>
            <a:r>
              <a:rPr lang="en-IN" dirty="0" err="1" smtClean="0"/>
              <a:t>calcific</a:t>
            </a:r>
            <a:r>
              <a:rPr lang="en-IN" dirty="0" smtClean="0"/>
              <a:t> valve disease (stages B to D)Level of Evidence: A</a:t>
            </a:r>
          </a:p>
          <a:p>
            <a:pPr algn="r"/>
            <a:r>
              <a:rPr lang="en-IN" dirty="0" smtClean="0">
                <a:solidFill>
                  <a:srgbClr val="FF0000"/>
                </a:solidFill>
              </a:rPr>
              <a:t>(ASTRONOMER) trial. Circulation 2010</a:t>
            </a:r>
          </a:p>
          <a:p>
            <a:pPr algn="r"/>
            <a:r>
              <a:rPr lang="en-IN" dirty="0" err="1" smtClean="0">
                <a:solidFill>
                  <a:srgbClr val="FF0000"/>
                </a:solidFill>
              </a:rPr>
              <a:t>Cowell</a:t>
            </a:r>
            <a:r>
              <a:rPr lang="en-IN" dirty="0" smtClean="0">
                <a:solidFill>
                  <a:srgbClr val="FF0000"/>
                </a:solidFill>
              </a:rPr>
              <a:t> SJ, Newby DE, Prescott RJ, et al. A randomized trial of intensive lipid-lowering therapy in </a:t>
            </a:r>
            <a:r>
              <a:rPr lang="en-IN" dirty="0" err="1" smtClean="0">
                <a:solidFill>
                  <a:srgbClr val="FF0000"/>
                </a:solidFill>
              </a:rPr>
              <a:t>calcific</a:t>
            </a:r>
            <a:r>
              <a:rPr lang="en-IN" dirty="0" smtClean="0">
                <a:solidFill>
                  <a:srgbClr val="FF0000"/>
                </a:solidFill>
              </a:rPr>
              <a:t> aortic </a:t>
            </a:r>
            <a:r>
              <a:rPr lang="en-IN" dirty="0" err="1" smtClean="0">
                <a:solidFill>
                  <a:srgbClr val="FF0000"/>
                </a:solidFill>
              </a:rPr>
              <a:t>stenosis</a:t>
            </a:r>
            <a:r>
              <a:rPr lang="en-IN" dirty="0" smtClean="0">
                <a:solidFill>
                  <a:srgbClr val="FF0000"/>
                </a:solidFill>
              </a:rPr>
              <a:t>. N </a:t>
            </a:r>
            <a:r>
              <a:rPr lang="en-IN" dirty="0" err="1" smtClean="0">
                <a:solidFill>
                  <a:srgbClr val="FF0000"/>
                </a:solidFill>
              </a:rPr>
              <a:t>Engl</a:t>
            </a:r>
            <a:r>
              <a:rPr lang="en-IN" dirty="0" smtClean="0">
                <a:solidFill>
                  <a:srgbClr val="FF0000"/>
                </a:solidFill>
              </a:rPr>
              <a:t> J Med 2005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TIMING AND CHOICE OF INTERVENTION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Aortic stenosis</a:t>
            </a:r>
            <a:r>
              <a:rPr lang="en-US" b="1" kern="0" baseline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-</a:t>
            </a:r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Causes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Most common :-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Bicuspid aortic valve with calcification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Senile or Degenerative calcific AS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Rheumatic AS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Less common:-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Congenital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Type 2 Hyperlipoproteinemia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Onchronosis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42" t="16731" r="2079" b="7506"/>
          <a:stretch>
            <a:fillRect/>
          </a:stretch>
        </p:blipFill>
        <p:spPr bwMode="auto">
          <a:xfrm>
            <a:off x="0" y="642918"/>
            <a:ext cx="914400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Timing of Intervention: </a:t>
            </a:r>
            <a:r>
              <a:rPr lang="en-IN" dirty="0" smtClean="0"/>
              <a:t>Recommendations</a:t>
            </a:r>
            <a:br>
              <a:rPr lang="en-IN" dirty="0" smtClean="0"/>
            </a:br>
            <a:r>
              <a:rPr lang="en-IN" dirty="0" smtClean="0"/>
              <a:t>CLASS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dirty="0"/>
              <a:t>1. AVR is recommended in symptomatic patients with severe </a:t>
            </a:r>
            <a:r>
              <a:rPr lang="en-IN" dirty="0" smtClean="0"/>
              <a:t>AS(stage </a:t>
            </a:r>
            <a:r>
              <a:rPr lang="en-IN" dirty="0"/>
              <a:t>D1) </a:t>
            </a:r>
            <a:r>
              <a:rPr lang="en-IN" dirty="0" smtClean="0"/>
              <a:t>(</a:t>
            </a:r>
            <a:r>
              <a:rPr lang="en-IN" dirty="0"/>
              <a:t>Level of Evidence: B):</a:t>
            </a:r>
          </a:p>
          <a:p>
            <a:pPr>
              <a:buNone/>
            </a:pPr>
            <a:r>
              <a:rPr lang="en-IN" dirty="0"/>
              <a:t>a. Decreased systolic opening of a calcified or </a:t>
            </a:r>
            <a:r>
              <a:rPr lang="en-IN" dirty="0" smtClean="0"/>
              <a:t>congenitally </a:t>
            </a:r>
            <a:r>
              <a:rPr lang="en-IN" dirty="0" err="1" smtClean="0"/>
              <a:t>stenotic</a:t>
            </a:r>
            <a:r>
              <a:rPr lang="en-IN" dirty="0" smtClean="0"/>
              <a:t> </a:t>
            </a:r>
            <a:r>
              <a:rPr lang="en-IN" dirty="0"/>
              <a:t>aortic </a:t>
            </a:r>
            <a:r>
              <a:rPr lang="en-IN" dirty="0" smtClean="0"/>
              <a:t>valve</a:t>
            </a:r>
            <a:endParaRPr lang="en-IN" dirty="0"/>
          </a:p>
          <a:p>
            <a:pPr>
              <a:buNone/>
            </a:pPr>
            <a:r>
              <a:rPr lang="en-IN" dirty="0"/>
              <a:t>b. An aortic velocity 4.0 m per second or greater or </a:t>
            </a:r>
            <a:r>
              <a:rPr lang="en-IN" dirty="0" smtClean="0"/>
              <a:t>mean pressure </a:t>
            </a:r>
            <a:r>
              <a:rPr lang="en-IN" dirty="0"/>
              <a:t>gradient 40 mm Hg or </a:t>
            </a:r>
            <a:r>
              <a:rPr lang="en-IN" dirty="0" smtClean="0"/>
              <a:t>higher</a:t>
            </a:r>
            <a:endParaRPr lang="en-IN" dirty="0"/>
          </a:p>
          <a:p>
            <a:pPr>
              <a:buNone/>
            </a:pPr>
            <a:r>
              <a:rPr lang="en-IN" dirty="0"/>
              <a:t>c. Symptoms of HF, syncope, </a:t>
            </a:r>
            <a:r>
              <a:rPr lang="en-IN" dirty="0" err="1"/>
              <a:t>exertional</a:t>
            </a:r>
            <a:r>
              <a:rPr lang="en-IN" dirty="0"/>
              <a:t> </a:t>
            </a:r>
            <a:r>
              <a:rPr lang="en-IN" dirty="0" err="1"/>
              <a:t>dyspnea</a:t>
            </a:r>
            <a:r>
              <a:rPr lang="en-IN" dirty="0"/>
              <a:t>, </a:t>
            </a:r>
            <a:r>
              <a:rPr lang="en-IN" dirty="0" smtClean="0"/>
              <a:t>angina or </a:t>
            </a:r>
            <a:r>
              <a:rPr lang="en-IN" dirty="0" err="1" smtClean="0"/>
              <a:t>presyncope</a:t>
            </a:r>
            <a:r>
              <a:rPr lang="en-IN" dirty="0" smtClean="0"/>
              <a:t> </a:t>
            </a:r>
            <a:r>
              <a:rPr lang="en-IN" dirty="0"/>
              <a:t>by history or on exercise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Typical initial </a:t>
            </a:r>
            <a:r>
              <a:rPr lang="en-IN" dirty="0" smtClean="0"/>
              <a:t>symptoms are </a:t>
            </a:r>
            <a:r>
              <a:rPr lang="en-IN" dirty="0" err="1"/>
              <a:t>dyspnea</a:t>
            </a:r>
            <a:r>
              <a:rPr lang="en-IN" dirty="0"/>
              <a:t> on exertion or decreased exercise tolerance.</a:t>
            </a:r>
          </a:p>
          <a:p>
            <a:r>
              <a:rPr lang="en-IN" dirty="0"/>
              <a:t>C</a:t>
            </a:r>
            <a:r>
              <a:rPr lang="en-IN" dirty="0" smtClean="0"/>
              <a:t>lassical </a:t>
            </a:r>
            <a:r>
              <a:rPr lang="en-IN" dirty="0"/>
              <a:t>symptoms of syncope, </a:t>
            </a:r>
            <a:r>
              <a:rPr lang="en-IN" dirty="0" smtClean="0"/>
              <a:t>angina and </a:t>
            </a:r>
            <a:r>
              <a:rPr lang="en-IN" dirty="0"/>
              <a:t>HF </a:t>
            </a:r>
            <a:r>
              <a:rPr lang="en-IN" dirty="0" smtClean="0"/>
              <a:t>are late </a:t>
            </a:r>
            <a:r>
              <a:rPr lang="en-IN" dirty="0"/>
              <a:t>manifestations of </a:t>
            </a:r>
            <a:r>
              <a:rPr lang="en-IN" dirty="0" smtClean="0"/>
              <a:t>disease.</a:t>
            </a:r>
          </a:p>
          <a:p>
            <a:r>
              <a:rPr lang="en-IN" dirty="0"/>
              <a:t>Calculation of valve area is not necessary when a </a:t>
            </a:r>
            <a:r>
              <a:rPr lang="en-IN" dirty="0" smtClean="0"/>
              <a:t>high velocity/gradient </a:t>
            </a:r>
            <a:r>
              <a:rPr lang="en-IN" dirty="0"/>
              <a:t>is present and the valve is calcified </a:t>
            </a:r>
            <a:r>
              <a:rPr lang="en-IN" dirty="0" smtClean="0"/>
              <a:t>and immobile.</a:t>
            </a:r>
          </a:p>
          <a:p>
            <a:r>
              <a:rPr lang="en-IN" dirty="0" smtClean="0"/>
              <a:t> </a:t>
            </a:r>
            <a:r>
              <a:rPr lang="en-IN" dirty="0"/>
              <a:t>most patients will have a valve area 1.0 cm2 </a:t>
            </a:r>
            <a:r>
              <a:rPr lang="en-IN" dirty="0" smtClean="0"/>
              <a:t>but </a:t>
            </a:r>
            <a:r>
              <a:rPr lang="en-IN" dirty="0"/>
              <a:t>some will </a:t>
            </a:r>
            <a:r>
              <a:rPr lang="en-IN" dirty="0" smtClean="0"/>
              <a:t>have a </a:t>
            </a:r>
            <a:r>
              <a:rPr lang="en-IN" dirty="0"/>
              <a:t>larger valve area due to a large body size or </a:t>
            </a:r>
            <a:r>
              <a:rPr lang="en-IN" dirty="0" smtClean="0"/>
              <a:t>coexisting aortic </a:t>
            </a:r>
            <a:r>
              <a:rPr lang="en-IN" dirty="0"/>
              <a:t>regurgitation (AR). </a:t>
            </a:r>
            <a:endParaRPr lang="en-IN" dirty="0" smtClean="0"/>
          </a:p>
          <a:p>
            <a:r>
              <a:rPr lang="en-IN" dirty="0" smtClean="0"/>
              <a:t>Thus primary criterion for </a:t>
            </a:r>
            <a:r>
              <a:rPr lang="en-IN" dirty="0"/>
              <a:t>definition of severity of AS is based on aortic </a:t>
            </a:r>
            <a:r>
              <a:rPr lang="en-IN" dirty="0" smtClean="0"/>
              <a:t>velocity or </a:t>
            </a:r>
            <a:r>
              <a:rPr lang="en-IN" dirty="0"/>
              <a:t>mean pressure gradient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dirty="0"/>
              <a:t>2. AVR is recommended for asymptomatic patients with severe </a:t>
            </a:r>
            <a:r>
              <a:rPr lang="en-IN" dirty="0" smtClean="0"/>
              <a:t>A (stage </a:t>
            </a:r>
            <a:r>
              <a:rPr lang="en-IN" dirty="0"/>
              <a:t>C2) and an LVEF less than 50% with decreased </a:t>
            </a:r>
            <a:r>
              <a:rPr lang="en-IN" dirty="0" smtClean="0"/>
              <a:t>systolic opening </a:t>
            </a:r>
            <a:r>
              <a:rPr lang="en-IN" dirty="0"/>
              <a:t>of a calcified aortic valve with an aortic velocity 4.0 </a:t>
            </a:r>
            <a:r>
              <a:rPr lang="en-IN" dirty="0" smtClean="0"/>
              <a:t>or </a:t>
            </a:r>
            <a:r>
              <a:rPr lang="en-IN" dirty="0"/>
              <a:t>greater or mean pressure gradient 40 mm Hg </a:t>
            </a:r>
            <a:r>
              <a:rPr lang="en-IN" dirty="0" smtClean="0"/>
              <a:t>or higher (</a:t>
            </a:r>
            <a:r>
              <a:rPr lang="en-IN" dirty="0"/>
              <a:t>Level of Evidence: B</a:t>
            </a:r>
            <a:r>
              <a:rPr lang="en-IN" dirty="0" smtClean="0"/>
              <a:t>)</a:t>
            </a:r>
          </a:p>
          <a:p>
            <a:r>
              <a:rPr lang="en-IN" dirty="0" smtClean="0"/>
              <a:t>Depressed </a:t>
            </a:r>
            <a:r>
              <a:rPr lang="en-IN" dirty="0"/>
              <a:t>LVEF in many patients is </a:t>
            </a:r>
            <a:r>
              <a:rPr lang="en-IN" dirty="0" smtClean="0"/>
              <a:t>caused by </a:t>
            </a:r>
            <a:r>
              <a:rPr lang="en-IN" dirty="0"/>
              <a:t>excessive </a:t>
            </a:r>
            <a:r>
              <a:rPr lang="en-IN" dirty="0" err="1"/>
              <a:t>afterload</a:t>
            </a:r>
            <a:r>
              <a:rPr lang="en-IN" dirty="0"/>
              <a:t> (</a:t>
            </a:r>
            <a:r>
              <a:rPr lang="en-IN" dirty="0" err="1"/>
              <a:t>afterload</a:t>
            </a:r>
            <a:r>
              <a:rPr lang="en-IN" dirty="0"/>
              <a:t> </a:t>
            </a:r>
            <a:r>
              <a:rPr lang="en-IN" dirty="0" smtClean="0"/>
              <a:t>mismatch) and LV function </a:t>
            </a:r>
            <a:r>
              <a:rPr lang="en-IN" dirty="0"/>
              <a:t>improves after AVR in such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/>
              <a:t>3. AVR is indicated for patients with severe AS (stage C or </a:t>
            </a:r>
            <a:r>
              <a:rPr lang="en-IN" dirty="0" smtClean="0"/>
              <a:t>D) when </a:t>
            </a:r>
            <a:r>
              <a:rPr lang="en-IN" dirty="0"/>
              <a:t>undergoing cardiac surgery for other indications </a:t>
            </a:r>
            <a:r>
              <a:rPr lang="en-IN" dirty="0" smtClean="0"/>
              <a:t>when there </a:t>
            </a:r>
            <a:r>
              <a:rPr lang="en-IN" dirty="0"/>
              <a:t>is decreased systolic opening of a calcified aortic </a:t>
            </a:r>
            <a:r>
              <a:rPr lang="en-IN" dirty="0" smtClean="0"/>
              <a:t>valve and </a:t>
            </a:r>
            <a:r>
              <a:rPr lang="en-IN" dirty="0"/>
              <a:t>an aortic velocity 4.0 m per second or greater or </a:t>
            </a:r>
            <a:r>
              <a:rPr lang="en-IN" dirty="0" smtClean="0"/>
              <a:t>mean pressure </a:t>
            </a:r>
            <a:r>
              <a:rPr lang="en-IN" dirty="0"/>
              <a:t>gradient 40 mm Hg or higher </a:t>
            </a:r>
            <a:r>
              <a:rPr lang="en-IN" dirty="0" smtClean="0"/>
              <a:t>(</a:t>
            </a:r>
            <a:r>
              <a:rPr lang="en-IN" dirty="0"/>
              <a:t>Level </a:t>
            </a:r>
            <a:r>
              <a:rPr lang="en-IN" dirty="0" smtClean="0"/>
              <a:t>of Evidence</a:t>
            </a:r>
            <a:r>
              <a:rPr lang="en-IN" dirty="0"/>
              <a:t>: B</a:t>
            </a:r>
            <a:r>
              <a:rPr lang="en-IN" dirty="0" smtClean="0"/>
              <a:t>)</a:t>
            </a:r>
          </a:p>
          <a:p>
            <a:r>
              <a:rPr lang="en-IN" dirty="0"/>
              <a:t>The additive risk </a:t>
            </a:r>
            <a:r>
              <a:rPr lang="en-IN" dirty="0" smtClean="0"/>
              <a:t>of AVR </a:t>
            </a:r>
            <a:r>
              <a:rPr lang="en-IN" dirty="0"/>
              <a:t>at the time of other cardiac surgery is less than </a:t>
            </a:r>
            <a:r>
              <a:rPr lang="en-IN" dirty="0" smtClean="0"/>
              <a:t>risk </a:t>
            </a:r>
            <a:r>
              <a:rPr lang="en-IN" dirty="0"/>
              <a:t>of reoperation within 5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</a:t>
            </a:r>
            <a:r>
              <a:rPr lang="en-IN" dirty="0"/>
              <a:t>. AVR is reasonable for asymptomatic patients with very </a:t>
            </a:r>
            <a:r>
              <a:rPr lang="en-IN" dirty="0" smtClean="0"/>
              <a:t>severe AS </a:t>
            </a:r>
            <a:r>
              <a:rPr lang="en-IN" dirty="0"/>
              <a:t>(stage C1) with </a:t>
            </a:r>
            <a:r>
              <a:rPr lang="en-IN" dirty="0" smtClean="0"/>
              <a:t>(</a:t>
            </a:r>
            <a:r>
              <a:rPr lang="en-IN" dirty="0"/>
              <a:t>Level of Evidence: B):</a:t>
            </a:r>
          </a:p>
          <a:p>
            <a:pPr>
              <a:buNone/>
            </a:pPr>
            <a:r>
              <a:rPr lang="en-IN" dirty="0"/>
              <a:t>a. Decreased systolic opening of a calcified </a:t>
            </a:r>
            <a:r>
              <a:rPr lang="en-IN" dirty="0" smtClean="0"/>
              <a:t>valve</a:t>
            </a:r>
            <a:endParaRPr lang="en-IN" dirty="0"/>
          </a:p>
          <a:p>
            <a:pPr>
              <a:buNone/>
            </a:pPr>
            <a:r>
              <a:rPr lang="en-IN" dirty="0"/>
              <a:t>b. An aortic velocity 5.0 m per second or greater or </a:t>
            </a:r>
            <a:r>
              <a:rPr lang="en-IN" dirty="0" smtClean="0"/>
              <a:t>mean pressure </a:t>
            </a:r>
            <a:r>
              <a:rPr lang="en-IN" dirty="0"/>
              <a:t>gradient 60 mm Hg or </a:t>
            </a:r>
            <a:r>
              <a:rPr lang="en-IN" dirty="0" smtClean="0"/>
              <a:t>higher</a:t>
            </a:r>
            <a:endParaRPr lang="en-IN" dirty="0"/>
          </a:p>
          <a:p>
            <a:pPr>
              <a:buNone/>
            </a:pPr>
            <a:r>
              <a:rPr lang="en-IN" dirty="0"/>
              <a:t>c. A low surgical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Several observational studies have shown </a:t>
            </a:r>
            <a:r>
              <a:rPr lang="en-IN" dirty="0" smtClean="0"/>
              <a:t>higher rates </a:t>
            </a:r>
            <a:r>
              <a:rPr lang="en-IN" dirty="0"/>
              <a:t>of symptom onset and major adverse cardiac events </a:t>
            </a:r>
            <a:r>
              <a:rPr lang="en-IN" dirty="0" smtClean="0"/>
              <a:t>in patients </a:t>
            </a:r>
            <a:r>
              <a:rPr lang="en-IN" dirty="0"/>
              <a:t>with very severe, compared with </a:t>
            </a:r>
            <a:r>
              <a:rPr lang="en-IN" dirty="0" smtClean="0"/>
              <a:t>severe </a:t>
            </a:r>
            <a:r>
              <a:rPr lang="en-IN" dirty="0"/>
              <a:t>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/>
              <a:t>2. AVR is reasonable in apparently asymptomatic patients </a:t>
            </a:r>
            <a:r>
              <a:rPr lang="en-IN" dirty="0" smtClean="0"/>
              <a:t>with severe </a:t>
            </a:r>
            <a:r>
              <a:rPr lang="en-IN" dirty="0"/>
              <a:t>AS (stage C1) with </a:t>
            </a:r>
            <a:r>
              <a:rPr lang="en-IN" dirty="0" smtClean="0"/>
              <a:t>(</a:t>
            </a:r>
            <a:r>
              <a:rPr lang="en-IN" dirty="0"/>
              <a:t>Level of Evidence: B):</a:t>
            </a:r>
          </a:p>
          <a:p>
            <a:pPr>
              <a:buNone/>
            </a:pPr>
            <a:r>
              <a:rPr lang="en-IN" dirty="0"/>
              <a:t>a. A calcified aortic </a:t>
            </a:r>
            <a:r>
              <a:rPr lang="en-IN" dirty="0" smtClean="0"/>
              <a:t>valve</a:t>
            </a:r>
            <a:endParaRPr lang="en-IN" dirty="0"/>
          </a:p>
          <a:p>
            <a:pPr>
              <a:buNone/>
            </a:pPr>
            <a:r>
              <a:rPr lang="en-IN" dirty="0"/>
              <a:t>b. An aortic velocity of 4.0 m per second to 4.9 m per second </a:t>
            </a:r>
            <a:r>
              <a:rPr lang="en-IN" dirty="0" smtClean="0"/>
              <a:t>or mean </a:t>
            </a:r>
            <a:r>
              <a:rPr lang="en-IN" dirty="0"/>
              <a:t>pressure gradient of 40 mm Hg to 59 mm </a:t>
            </a:r>
            <a:r>
              <a:rPr lang="en-IN" dirty="0" smtClean="0"/>
              <a:t>Hg</a:t>
            </a:r>
            <a:endParaRPr lang="en-IN" dirty="0"/>
          </a:p>
          <a:p>
            <a:pPr>
              <a:buNone/>
            </a:pPr>
            <a:r>
              <a:rPr lang="en-IN" dirty="0"/>
              <a:t>c. An exercise test demonstrating decreased exercise </a:t>
            </a:r>
            <a:r>
              <a:rPr lang="en-IN" dirty="0" smtClean="0"/>
              <a:t>tolerance or </a:t>
            </a:r>
            <a:r>
              <a:rPr lang="en-IN" dirty="0"/>
              <a:t>a fall in systolic BP.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Patients </a:t>
            </a:r>
            <a:r>
              <a:rPr lang="en-IN" dirty="0"/>
              <a:t>without overt symptoms </a:t>
            </a:r>
            <a:r>
              <a:rPr lang="en-IN" dirty="0" smtClean="0"/>
              <a:t>who Demonstrate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/>
              <a:t>1) a decrease in systolic BP below </a:t>
            </a:r>
            <a:r>
              <a:rPr lang="en-IN" dirty="0" smtClean="0"/>
              <a:t>baseline or </a:t>
            </a:r>
            <a:r>
              <a:rPr lang="en-IN" dirty="0"/>
              <a:t>a failure of BP to increase by at least 20 mm Hg or 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2) a </a:t>
            </a:r>
            <a:r>
              <a:rPr lang="en-IN" dirty="0"/>
              <a:t>significant decrease in exercise </a:t>
            </a:r>
            <a:r>
              <a:rPr lang="en-IN" dirty="0" smtClean="0"/>
              <a:t>tolerance compared with age </a:t>
            </a:r>
            <a:r>
              <a:rPr lang="en-IN" dirty="0"/>
              <a:t>and sex normal </a:t>
            </a:r>
            <a:r>
              <a:rPr lang="en-IN" dirty="0" smtClean="0"/>
              <a:t>standards</a:t>
            </a:r>
          </a:p>
          <a:p>
            <a:pPr>
              <a:buNone/>
            </a:pPr>
            <a:r>
              <a:rPr lang="en-IN" dirty="0" smtClean="0"/>
              <a:t>symptom </a:t>
            </a:r>
            <a:r>
              <a:rPr lang="en-IN" dirty="0"/>
              <a:t>onset within </a:t>
            </a:r>
            <a:r>
              <a:rPr lang="en-IN" dirty="0" smtClean="0"/>
              <a:t>1 to </a:t>
            </a:r>
            <a:r>
              <a:rPr lang="en-IN" dirty="0"/>
              <a:t>2 years is high (about 60% to 80</a:t>
            </a:r>
            <a:r>
              <a:rPr lang="en-IN" dirty="0" smtClean="0"/>
              <a:t>%)in these patients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/>
              <a:t>3. AVR is reasonable in symptomatic patients with </a:t>
            </a:r>
            <a:r>
              <a:rPr lang="en-IN" dirty="0" smtClean="0"/>
              <a:t>low-flow/low gradient severe </a:t>
            </a:r>
            <a:r>
              <a:rPr lang="en-IN" dirty="0"/>
              <a:t>AS with reduced LVEF (stage D2) </a:t>
            </a:r>
            <a:r>
              <a:rPr lang="en-IN" dirty="0" smtClean="0"/>
              <a:t>(Level </a:t>
            </a:r>
            <a:r>
              <a:rPr lang="en-IN" dirty="0"/>
              <a:t>of Evidence: B):</a:t>
            </a:r>
          </a:p>
          <a:p>
            <a:pPr>
              <a:buNone/>
            </a:pPr>
            <a:r>
              <a:rPr lang="en-IN" dirty="0"/>
              <a:t>a. Calcified aortic valve with reduced systolic </a:t>
            </a:r>
            <a:r>
              <a:rPr lang="en-IN" dirty="0" smtClean="0"/>
              <a:t>opening</a:t>
            </a:r>
            <a:endParaRPr lang="en-IN" dirty="0"/>
          </a:p>
          <a:p>
            <a:pPr>
              <a:buNone/>
            </a:pPr>
            <a:r>
              <a:rPr lang="en-IN" dirty="0"/>
              <a:t>b. Resting valve area 1.0 cm2 or </a:t>
            </a:r>
            <a:r>
              <a:rPr lang="en-IN" dirty="0" smtClean="0"/>
              <a:t>less</a:t>
            </a:r>
            <a:endParaRPr lang="en-IN" dirty="0"/>
          </a:p>
          <a:p>
            <a:pPr>
              <a:buNone/>
            </a:pPr>
            <a:r>
              <a:rPr lang="en-IN" dirty="0"/>
              <a:t>c. Aortic velocity less than 4 m per second or mean pressure</a:t>
            </a:r>
          </a:p>
          <a:p>
            <a:pPr>
              <a:buNone/>
            </a:pPr>
            <a:r>
              <a:rPr lang="en-IN" dirty="0"/>
              <a:t>gradient less than 40 mm </a:t>
            </a:r>
            <a:r>
              <a:rPr lang="en-IN" dirty="0" smtClean="0"/>
              <a:t>Hg</a:t>
            </a:r>
            <a:endParaRPr lang="en-IN" dirty="0"/>
          </a:p>
          <a:p>
            <a:pPr>
              <a:buNone/>
            </a:pPr>
            <a:r>
              <a:rPr lang="en-IN" dirty="0"/>
              <a:t>d. LVEF less than 50</a:t>
            </a:r>
            <a:r>
              <a:rPr lang="en-IN" dirty="0" smtClean="0"/>
              <a:t>%</a:t>
            </a:r>
            <a:endParaRPr lang="en-IN" dirty="0"/>
          </a:p>
          <a:p>
            <a:pPr>
              <a:buNone/>
            </a:pPr>
            <a:r>
              <a:rPr lang="en-IN" dirty="0"/>
              <a:t>e. A low-dose </a:t>
            </a:r>
            <a:r>
              <a:rPr lang="en-IN" dirty="0" err="1"/>
              <a:t>dobutamine</a:t>
            </a:r>
            <a:r>
              <a:rPr lang="en-IN" dirty="0"/>
              <a:t> stress study that shows an aortic</a:t>
            </a:r>
          </a:p>
          <a:p>
            <a:pPr>
              <a:buNone/>
            </a:pPr>
            <a:r>
              <a:rPr lang="en-IN" dirty="0"/>
              <a:t>velocity 4 m per second or greater or mean pressure gradient</a:t>
            </a:r>
          </a:p>
          <a:p>
            <a:pPr>
              <a:buNone/>
            </a:pPr>
            <a:r>
              <a:rPr lang="en-IN" dirty="0"/>
              <a:t>40 mm Hg or higher with a valve area 1.0 cm2 or less at any</a:t>
            </a:r>
          </a:p>
          <a:p>
            <a:pPr>
              <a:buNone/>
            </a:pPr>
            <a:r>
              <a:rPr lang="en-IN" dirty="0" err="1"/>
              <a:t>dobutamine</a:t>
            </a:r>
            <a:r>
              <a:rPr lang="en-IN" dirty="0"/>
              <a:t>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54" t="23044" r="3854" b="7506"/>
          <a:stretch>
            <a:fillRect/>
          </a:stretch>
        </p:blipFill>
        <p:spPr bwMode="auto">
          <a:xfrm>
            <a:off x="928662" y="1785926"/>
            <a:ext cx="7429552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LVEF typically increases </a:t>
            </a:r>
            <a:r>
              <a:rPr lang="en-IN" dirty="0" smtClean="0"/>
              <a:t>by 10 </a:t>
            </a:r>
            <a:r>
              <a:rPr lang="en-IN" dirty="0"/>
              <a:t>LVEF units and may return to normal if </a:t>
            </a:r>
            <a:r>
              <a:rPr lang="en-IN" dirty="0" err="1" smtClean="0"/>
              <a:t>afterload</a:t>
            </a:r>
            <a:r>
              <a:rPr lang="en-IN" dirty="0" smtClean="0"/>
              <a:t> mismatch </a:t>
            </a:r>
            <a:r>
              <a:rPr lang="en-IN" dirty="0"/>
              <a:t>was the cause of LV systolic dysfunction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Some patients </a:t>
            </a:r>
            <a:r>
              <a:rPr lang="en-IN" dirty="0"/>
              <a:t>without contractile reserve may also benefit </a:t>
            </a:r>
            <a:r>
              <a:rPr lang="en-IN" dirty="0" smtClean="0"/>
              <a:t>from AVR</a:t>
            </a:r>
            <a:r>
              <a:rPr lang="en-IN" dirty="0"/>
              <a:t>, but decisions in these high-risk patients must </a:t>
            </a:r>
            <a:r>
              <a:rPr lang="en-IN" dirty="0" smtClean="0"/>
              <a:t>be individualized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4. AVR </a:t>
            </a:r>
            <a:r>
              <a:rPr lang="en-IN" dirty="0"/>
              <a:t>is reasonable in symptomatic patients with </a:t>
            </a:r>
            <a:r>
              <a:rPr lang="en-IN" dirty="0" smtClean="0"/>
              <a:t>low-flow/low gradient severe </a:t>
            </a:r>
            <a:r>
              <a:rPr lang="en-IN" dirty="0"/>
              <a:t>AS (stage D3) with an LVEF 50% or greater, </a:t>
            </a:r>
            <a:r>
              <a:rPr lang="en-IN" dirty="0" smtClean="0"/>
              <a:t>a calcified </a:t>
            </a:r>
            <a:r>
              <a:rPr lang="en-IN" dirty="0"/>
              <a:t>aortic valve with significantly reduced leaflet </a:t>
            </a:r>
            <a:r>
              <a:rPr lang="en-IN" dirty="0" smtClean="0"/>
              <a:t>motion and </a:t>
            </a:r>
            <a:r>
              <a:rPr lang="en-IN" dirty="0"/>
              <a:t>a valve area 1.0 </a:t>
            </a:r>
            <a:r>
              <a:rPr lang="en-IN" dirty="0" smtClean="0"/>
              <a:t>cm or </a:t>
            </a:r>
            <a:r>
              <a:rPr lang="en-IN" dirty="0"/>
              <a:t>less only if clinical, </a:t>
            </a:r>
            <a:r>
              <a:rPr lang="en-IN" dirty="0" smtClean="0"/>
              <a:t>hemodynamic and </a:t>
            </a:r>
            <a:r>
              <a:rPr lang="en-IN" dirty="0"/>
              <a:t>anatomic data support valve obstruction as the most </a:t>
            </a:r>
            <a:r>
              <a:rPr lang="en-IN" dirty="0" smtClean="0"/>
              <a:t>likely cause </a:t>
            </a:r>
            <a:r>
              <a:rPr lang="en-IN" dirty="0"/>
              <a:t>of symptoms and data recorded when the patient </a:t>
            </a:r>
            <a:r>
              <a:rPr lang="en-IN" dirty="0" smtClean="0"/>
              <a:t>is </a:t>
            </a:r>
            <a:r>
              <a:rPr lang="en-IN" dirty="0" err="1" smtClean="0"/>
              <a:t>normotensive</a:t>
            </a:r>
            <a:r>
              <a:rPr lang="en-IN" dirty="0" smtClean="0"/>
              <a:t> </a:t>
            </a:r>
            <a:r>
              <a:rPr lang="en-IN" dirty="0"/>
              <a:t>(systolic BP &lt;140 mm Hg) indicate (Level </a:t>
            </a:r>
            <a:r>
              <a:rPr lang="en-IN" dirty="0" smtClean="0"/>
              <a:t>of Evidence</a:t>
            </a:r>
            <a:r>
              <a:rPr lang="en-IN" dirty="0"/>
              <a:t>: C):</a:t>
            </a:r>
          </a:p>
          <a:p>
            <a:pPr>
              <a:buNone/>
            </a:pPr>
            <a:r>
              <a:rPr lang="en-IN" dirty="0"/>
              <a:t>a. An aortic velocity less than 4 m per second or mean </a:t>
            </a:r>
            <a:r>
              <a:rPr lang="en-IN" dirty="0" smtClean="0"/>
              <a:t>pressure gradient </a:t>
            </a:r>
            <a:r>
              <a:rPr lang="en-IN" dirty="0"/>
              <a:t>less than 40 mm </a:t>
            </a:r>
            <a:r>
              <a:rPr lang="en-IN" dirty="0" smtClean="0"/>
              <a:t>Hg</a:t>
            </a:r>
            <a:endParaRPr lang="en-IN" dirty="0"/>
          </a:p>
          <a:p>
            <a:pPr>
              <a:buNone/>
            </a:pPr>
            <a:r>
              <a:rPr lang="en-IN" dirty="0"/>
              <a:t>b. A stroke volume index less than 35 </a:t>
            </a:r>
            <a:r>
              <a:rPr lang="en-IN" dirty="0" err="1" smtClean="0"/>
              <a:t>mL</a:t>
            </a:r>
            <a:r>
              <a:rPr lang="en-IN" dirty="0" smtClean="0"/>
              <a:t>/m2</a:t>
            </a:r>
            <a:r>
              <a:rPr lang="en-IN" dirty="0"/>
              <a:t> </a:t>
            </a:r>
          </a:p>
          <a:p>
            <a:pPr>
              <a:buNone/>
            </a:pPr>
            <a:r>
              <a:rPr lang="en-IN" dirty="0"/>
              <a:t>c. An indexed valve area 0.6 cm2/m2 or less.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Reason for this phenomena is low </a:t>
            </a:r>
            <a:r>
              <a:rPr lang="en-IN" dirty="0" err="1"/>
              <a:t>transaortic</a:t>
            </a:r>
            <a:r>
              <a:rPr lang="en-IN" dirty="0"/>
              <a:t> stroke volume </a:t>
            </a:r>
            <a:r>
              <a:rPr lang="en-IN" dirty="0" smtClean="0"/>
              <a:t>with preserved </a:t>
            </a:r>
            <a:r>
              <a:rPr lang="en-IN" dirty="0"/>
              <a:t>LV systolic </a:t>
            </a:r>
            <a:r>
              <a:rPr lang="en-IN" dirty="0" smtClean="0"/>
              <a:t>function due to small LV cavity </a:t>
            </a:r>
          </a:p>
          <a:p>
            <a:r>
              <a:rPr lang="en-IN" dirty="0" smtClean="0"/>
              <a:t>occurs in </a:t>
            </a:r>
            <a:r>
              <a:rPr lang="en-IN" dirty="0"/>
              <a:t>5% to 25% of patients with severe </a:t>
            </a:r>
            <a:r>
              <a:rPr lang="en-IN" dirty="0" smtClean="0"/>
              <a:t>AS</a:t>
            </a:r>
          </a:p>
          <a:p>
            <a:r>
              <a:rPr lang="en-IN" dirty="0"/>
              <a:t>outcomes are worse </a:t>
            </a:r>
            <a:r>
              <a:rPr lang="en-IN" dirty="0" smtClean="0"/>
              <a:t>when compared </a:t>
            </a:r>
            <a:r>
              <a:rPr lang="en-IN" dirty="0"/>
              <a:t>with patients with high-gradient severe 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5. AVR is reasonable for patients with moderate AS (stage B) </a:t>
            </a:r>
            <a:r>
              <a:rPr lang="en-IN" dirty="0" smtClean="0"/>
              <a:t>with an </a:t>
            </a:r>
            <a:r>
              <a:rPr lang="en-IN" dirty="0"/>
              <a:t>aortic velocity between 3.0 m per second and 3.9 m </a:t>
            </a:r>
            <a:r>
              <a:rPr lang="en-IN" dirty="0" smtClean="0"/>
              <a:t>per second </a:t>
            </a:r>
            <a:r>
              <a:rPr lang="en-IN" dirty="0"/>
              <a:t>or mean pressure gradient between 20 mm Hg and </a:t>
            </a:r>
            <a:r>
              <a:rPr lang="en-IN" dirty="0" smtClean="0"/>
              <a:t>39 mm </a:t>
            </a:r>
            <a:r>
              <a:rPr lang="en-IN" dirty="0"/>
              <a:t>Hg who are undergoing cardiac surgery for other indications.</a:t>
            </a:r>
          </a:p>
          <a:p>
            <a:pPr>
              <a:buNone/>
            </a:pPr>
            <a:r>
              <a:rPr lang="en-IN" dirty="0"/>
              <a:t>(Level of Evidence: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</a:t>
            </a:r>
            <a:r>
              <a:rPr lang="en-IN" dirty="0"/>
              <a:t>. AVR may be considered for asymptomatic patients with </a:t>
            </a:r>
            <a:r>
              <a:rPr lang="en-IN" dirty="0" smtClean="0"/>
              <a:t>severe AS </a:t>
            </a:r>
            <a:r>
              <a:rPr lang="en-IN" dirty="0"/>
              <a:t>(stage C1) with an aortic velocity 4.0 m per second </a:t>
            </a:r>
            <a:r>
              <a:rPr lang="en-IN" dirty="0" smtClean="0"/>
              <a:t>or greater </a:t>
            </a:r>
            <a:r>
              <a:rPr lang="en-IN" dirty="0"/>
              <a:t>or mean pressure gradient 40 mm Hg or higher if </a:t>
            </a:r>
            <a:r>
              <a:rPr lang="en-IN" dirty="0" smtClean="0"/>
              <a:t>the patient </a:t>
            </a:r>
            <a:r>
              <a:rPr lang="en-IN" dirty="0"/>
              <a:t>is at low surgical risk and serial testing shows an </a:t>
            </a:r>
            <a:r>
              <a:rPr lang="en-IN" dirty="0" smtClean="0"/>
              <a:t>increase in </a:t>
            </a:r>
            <a:r>
              <a:rPr lang="en-IN" dirty="0"/>
              <a:t>aortic velocity 0.3 m per second or greater per year.</a:t>
            </a:r>
          </a:p>
          <a:p>
            <a:pPr>
              <a:buNone/>
            </a:pPr>
            <a:r>
              <a:rPr lang="en-IN" dirty="0"/>
              <a:t>(Level of Evidence: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7" t="10417" r="1192" b="7506"/>
          <a:stretch>
            <a:fillRect/>
          </a:stretch>
        </p:blipFill>
        <p:spPr bwMode="auto">
          <a:xfrm>
            <a:off x="357158" y="1142984"/>
            <a:ext cx="857256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55410"/>
            <a:ext cx="8317796" cy="52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2"/>
                </a:solidFill>
              </a:rPr>
              <a:t>Choice of Intervention</a:t>
            </a:r>
            <a:r>
              <a:rPr lang="en-IN" dirty="0"/>
              <a:t>: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choice </a:t>
            </a:r>
            <a:r>
              <a:rPr lang="en-IN" dirty="0" smtClean="0"/>
              <a:t>of surgery </a:t>
            </a:r>
            <a:r>
              <a:rPr lang="en-IN" dirty="0"/>
              <a:t>versus </a:t>
            </a:r>
            <a:r>
              <a:rPr lang="en-IN" dirty="0" err="1"/>
              <a:t>transcatheter</a:t>
            </a:r>
            <a:r>
              <a:rPr lang="en-IN" dirty="0"/>
              <a:t> AVR is </a:t>
            </a:r>
            <a:r>
              <a:rPr lang="en-IN" dirty="0" smtClean="0"/>
              <a:t>based on multiple parameters </a:t>
            </a:r>
            <a:r>
              <a:rPr lang="en-IN" dirty="0"/>
              <a:t>including the risk of </a:t>
            </a:r>
            <a:r>
              <a:rPr lang="en-IN" dirty="0" smtClean="0"/>
              <a:t>operation, patient frailty </a:t>
            </a:r>
            <a:r>
              <a:rPr lang="en-IN" dirty="0"/>
              <a:t>and </a:t>
            </a:r>
            <a:r>
              <a:rPr lang="en-IN" dirty="0" err="1"/>
              <a:t>comorbid</a:t>
            </a:r>
            <a:r>
              <a:rPr lang="en-IN" dirty="0"/>
              <a:t> conditions. </a:t>
            </a:r>
            <a:endParaRPr lang="en-IN" dirty="0" smtClean="0"/>
          </a:p>
          <a:p>
            <a:r>
              <a:rPr lang="en-IN" dirty="0" smtClean="0"/>
              <a:t>Concomitant severe </a:t>
            </a:r>
            <a:r>
              <a:rPr lang="en-IN" dirty="0"/>
              <a:t>CAD </a:t>
            </a:r>
            <a:r>
              <a:rPr lang="en-IN" dirty="0" smtClean="0"/>
              <a:t>may best served </a:t>
            </a:r>
            <a:r>
              <a:rPr lang="en-IN" dirty="0"/>
              <a:t>by AVR and CABG.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Surgical </a:t>
            </a:r>
            <a:r>
              <a:rPr lang="en-IN" dirty="0"/>
              <a:t>AVR is recommended in patients who meet an </a:t>
            </a:r>
            <a:r>
              <a:rPr lang="en-IN" dirty="0" smtClean="0"/>
              <a:t>indication for AVR </a:t>
            </a:r>
            <a:r>
              <a:rPr lang="en-IN" dirty="0"/>
              <a:t>with low or intermediate </a:t>
            </a:r>
            <a:r>
              <a:rPr lang="en-IN" dirty="0" smtClean="0"/>
              <a:t>surgical risk</a:t>
            </a:r>
          </a:p>
          <a:p>
            <a:pPr marL="514350" indent="-51435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(</a:t>
            </a:r>
            <a:r>
              <a:rPr lang="en-IN" dirty="0"/>
              <a:t>Level of Evidence: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2. For patients in whom TAVR or high-risk surgical AVR is being considered, a Heart Valve Team consisting of an integrated, multidisciplinary group of healthcare professionals with expertise in VHD, cardiac imaging, interventional cardiology, cardiac </a:t>
            </a:r>
            <a:r>
              <a:rPr lang="en-IN" dirty="0" err="1" smtClean="0"/>
              <a:t>anesthesia</a:t>
            </a:r>
            <a:r>
              <a:rPr lang="en-IN" dirty="0" smtClean="0"/>
              <a:t>, and cardiac surgery should collaborate to provide optimal patient care. (Level of Evidence: C)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4800" b="1" i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HOW TO ASSESS AORTIC STENOSIS</a:t>
            </a: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9999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Decision making is complex in the patient at high surgical risk with severe symptomatic AS.</a:t>
            </a:r>
          </a:p>
          <a:p>
            <a:r>
              <a:rPr lang="en-IN" dirty="0" smtClean="0"/>
              <a:t> The decision to perform surgical AVR, TAVR or to forgo intervention requires input from a Heart Valve Team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3. TAVR </a:t>
            </a:r>
            <a:r>
              <a:rPr lang="en-IN" dirty="0"/>
              <a:t>is recommended in patients who meet an indication </a:t>
            </a:r>
            <a:r>
              <a:rPr lang="en-IN" dirty="0" smtClean="0"/>
              <a:t>for AVR who </a:t>
            </a:r>
            <a:r>
              <a:rPr lang="en-IN" dirty="0"/>
              <a:t>have a prohibitive risk for surgical </a:t>
            </a:r>
            <a:r>
              <a:rPr lang="en-IN" dirty="0" smtClean="0"/>
              <a:t>AVR and </a:t>
            </a:r>
            <a:r>
              <a:rPr lang="en-IN" dirty="0"/>
              <a:t>a predicted post-TAVR survival greater </a:t>
            </a:r>
            <a:r>
              <a:rPr lang="en-IN" dirty="0" smtClean="0"/>
              <a:t>than 12 </a:t>
            </a:r>
            <a:r>
              <a:rPr lang="en-IN" dirty="0"/>
              <a:t>months </a:t>
            </a:r>
            <a:r>
              <a:rPr lang="en-IN" dirty="0" smtClean="0"/>
              <a:t>(</a:t>
            </a:r>
            <a:r>
              <a:rPr lang="en-IN" dirty="0"/>
              <a:t>Level of Evidence: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TAVR </a:t>
            </a:r>
            <a:r>
              <a:rPr lang="en-IN" dirty="0"/>
              <a:t>was compared with </a:t>
            </a:r>
            <a:r>
              <a:rPr lang="en-IN" dirty="0" smtClean="0"/>
              <a:t>standard therapy </a:t>
            </a:r>
            <a:r>
              <a:rPr lang="en-IN" dirty="0"/>
              <a:t>in a prospective RCT of patients with </a:t>
            </a:r>
            <a:r>
              <a:rPr lang="en-IN" dirty="0" smtClean="0"/>
              <a:t>severe symptomatic </a:t>
            </a:r>
            <a:r>
              <a:rPr lang="en-IN" dirty="0"/>
              <a:t>AS who were </a:t>
            </a:r>
            <a:r>
              <a:rPr lang="en-IN" dirty="0" smtClean="0"/>
              <a:t>inoperable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Patient taken was Severe AS with NYHA class II </a:t>
            </a:r>
            <a:r>
              <a:rPr lang="en-IN" dirty="0"/>
              <a:t>to IV symptoms. Patients were considered to have </a:t>
            </a:r>
            <a:r>
              <a:rPr lang="en-IN" dirty="0" smtClean="0"/>
              <a:t>a prohibitive </a:t>
            </a:r>
            <a:r>
              <a:rPr lang="en-IN" dirty="0"/>
              <a:t>surgical risk when predicted 30–day </a:t>
            </a:r>
            <a:r>
              <a:rPr lang="en-IN" dirty="0" smtClean="0"/>
              <a:t>surgical morbidity </a:t>
            </a:r>
            <a:r>
              <a:rPr lang="en-IN" dirty="0"/>
              <a:t>and mortality were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All-cause death at 2 years was lower with </a:t>
            </a:r>
            <a:r>
              <a:rPr lang="en-IN" dirty="0" smtClean="0"/>
              <a:t>TAVR (43.3</a:t>
            </a:r>
            <a:r>
              <a:rPr lang="en-IN" dirty="0"/>
              <a:t>%) compared with standard medical therapy (68</a:t>
            </a:r>
            <a:r>
              <a:rPr lang="en-IN" dirty="0" smtClean="0"/>
              <a:t>%) with </a:t>
            </a:r>
            <a:r>
              <a:rPr lang="en-IN" dirty="0"/>
              <a:t>an HR for TAVR of 0.58 </a:t>
            </a:r>
            <a:r>
              <a:rPr lang="en-IN" dirty="0" smtClean="0"/>
              <a:t>and p &lt;0.02).</a:t>
            </a:r>
          </a:p>
          <a:p>
            <a:r>
              <a:rPr lang="en-IN" dirty="0" smtClean="0"/>
              <a:t> </a:t>
            </a:r>
            <a:r>
              <a:rPr lang="en-IN" dirty="0"/>
              <a:t>There was a reduction in repeat </a:t>
            </a:r>
            <a:r>
              <a:rPr lang="en-IN" dirty="0" smtClean="0"/>
              <a:t>hospitalization with </a:t>
            </a:r>
            <a:r>
              <a:rPr lang="en-IN" dirty="0"/>
              <a:t>TAVR (55% versus 72.5%; p&lt;0.001</a:t>
            </a:r>
            <a:r>
              <a:rPr lang="en-IN" dirty="0" smtClean="0"/>
              <a:t>).</a:t>
            </a:r>
            <a:endParaRPr lang="en-IN" dirty="0"/>
          </a:p>
          <a:p>
            <a:r>
              <a:rPr lang="en-IN" dirty="0"/>
              <a:t>only 25.2% of survivors were in NYHA class III or IV </a:t>
            </a:r>
            <a:r>
              <a:rPr lang="en-IN" dirty="0" smtClean="0"/>
              <a:t>1year </a:t>
            </a:r>
            <a:r>
              <a:rPr lang="en-IN" dirty="0"/>
              <a:t>after TAVR, compared with 58% of patients </a:t>
            </a:r>
            <a:r>
              <a:rPr lang="en-IN" dirty="0" smtClean="0"/>
              <a:t>receiving standard </a:t>
            </a:r>
            <a:r>
              <a:rPr lang="en-IN" dirty="0"/>
              <a:t>therapy (p&lt;0.001</a:t>
            </a:r>
            <a:r>
              <a:rPr lang="en-IN" dirty="0" smtClean="0"/>
              <a:t>).</a:t>
            </a:r>
          </a:p>
          <a:p>
            <a:r>
              <a:rPr lang="en-IN" dirty="0" smtClean="0"/>
              <a:t> </a:t>
            </a:r>
            <a:r>
              <a:rPr lang="en-IN" dirty="0"/>
              <a:t>However, the rate of </a:t>
            </a:r>
            <a:r>
              <a:rPr lang="en-IN" dirty="0" smtClean="0"/>
              <a:t>major stroke </a:t>
            </a:r>
            <a:r>
              <a:rPr lang="en-IN" dirty="0"/>
              <a:t>at 30 days was higher with TAVR (5.05% </a:t>
            </a:r>
            <a:r>
              <a:rPr lang="en-IN" dirty="0" smtClean="0"/>
              <a:t>versus 1.0</a:t>
            </a:r>
            <a:r>
              <a:rPr lang="en-IN" dirty="0"/>
              <a:t>%; </a:t>
            </a:r>
            <a:r>
              <a:rPr lang="en-IN" dirty="0" smtClean="0"/>
              <a:t>p&lt;0.06</a:t>
            </a:r>
            <a:r>
              <a:rPr lang="en-IN" dirty="0"/>
              <a:t>) and remained higher at 2 years with </a:t>
            </a:r>
            <a:r>
              <a:rPr lang="en-IN" dirty="0" smtClean="0"/>
              <a:t>TAVR compared </a:t>
            </a:r>
            <a:r>
              <a:rPr lang="en-IN" dirty="0"/>
              <a:t>with standard therapy (13.8% versus 5.5</a:t>
            </a:r>
            <a:r>
              <a:rPr lang="en-IN" dirty="0" smtClean="0"/>
              <a:t>%;p&lt;0.01).</a:t>
            </a:r>
          </a:p>
          <a:p>
            <a:pPr algn="r">
              <a:buNone/>
            </a:pPr>
            <a:r>
              <a:rPr lang="en-IN" dirty="0">
                <a:solidFill>
                  <a:srgbClr val="FF0000"/>
                </a:solidFill>
              </a:rPr>
              <a:t>Leon </a:t>
            </a:r>
            <a:r>
              <a:rPr lang="en-IN" dirty="0" smtClean="0">
                <a:solidFill>
                  <a:srgbClr val="FF0000"/>
                </a:solidFill>
              </a:rPr>
              <a:t>MB; et </a:t>
            </a:r>
            <a:r>
              <a:rPr lang="en-IN" dirty="0">
                <a:solidFill>
                  <a:srgbClr val="FF0000"/>
                </a:solidFill>
              </a:rPr>
              <a:t>al. </a:t>
            </a:r>
            <a:r>
              <a:rPr lang="en-IN" dirty="0" err="1">
                <a:solidFill>
                  <a:srgbClr val="FF0000"/>
                </a:solidFill>
              </a:rPr>
              <a:t>Transcatheter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aortic-valve implantation </a:t>
            </a:r>
            <a:r>
              <a:rPr lang="en-IN" dirty="0">
                <a:solidFill>
                  <a:srgbClr val="FF0000"/>
                </a:solidFill>
              </a:rPr>
              <a:t>for aortic </a:t>
            </a:r>
            <a:r>
              <a:rPr lang="en-IN" dirty="0" err="1">
                <a:solidFill>
                  <a:srgbClr val="FF0000"/>
                </a:solidFill>
              </a:rPr>
              <a:t>stenosis</a:t>
            </a:r>
            <a:r>
              <a:rPr lang="en-IN" dirty="0">
                <a:solidFill>
                  <a:srgbClr val="FF0000"/>
                </a:solidFill>
              </a:rPr>
              <a:t> in patients who cannot </a:t>
            </a:r>
            <a:r>
              <a:rPr lang="en-IN" dirty="0" smtClean="0">
                <a:solidFill>
                  <a:srgbClr val="FF0000"/>
                </a:solidFill>
              </a:rPr>
              <a:t>undergo </a:t>
            </a:r>
            <a:r>
              <a:rPr lang="pt-BR" dirty="0" smtClean="0">
                <a:solidFill>
                  <a:srgbClr val="FF0000"/>
                </a:solidFill>
              </a:rPr>
              <a:t>surgery</a:t>
            </a:r>
            <a:r>
              <a:rPr lang="pt-BR" dirty="0">
                <a:solidFill>
                  <a:srgbClr val="FF0000"/>
                </a:solidFill>
              </a:rPr>
              <a:t>. N Engl J Med </a:t>
            </a:r>
            <a:r>
              <a:rPr lang="pt-BR" dirty="0" smtClean="0">
                <a:solidFill>
                  <a:srgbClr val="FF0000"/>
                </a:solidFill>
              </a:rPr>
              <a:t>2010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1</a:t>
            </a:r>
            <a:r>
              <a:rPr lang="en-IN" dirty="0"/>
              <a:t>. TAVR is a reasonable alternative to surgical AVR in </a:t>
            </a:r>
            <a:r>
              <a:rPr lang="en-IN" dirty="0" smtClean="0"/>
              <a:t>patients who </a:t>
            </a:r>
            <a:r>
              <a:rPr lang="en-IN" dirty="0"/>
              <a:t>meet an indication for AVR </a:t>
            </a:r>
            <a:r>
              <a:rPr lang="en-IN" dirty="0" smtClean="0"/>
              <a:t> </a:t>
            </a:r>
            <a:r>
              <a:rPr lang="en-IN" dirty="0"/>
              <a:t>and who </a:t>
            </a:r>
            <a:r>
              <a:rPr lang="en-IN" dirty="0" smtClean="0"/>
              <a:t>have high </a:t>
            </a:r>
            <a:r>
              <a:rPr lang="en-IN" dirty="0"/>
              <a:t>surgical risk for surgical </a:t>
            </a:r>
            <a:r>
              <a:rPr lang="en-IN" dirty="0" smtClean="0"/>
              <a:t>AVR.</a:t>
            </a:r>
            <a:endParaRPr lang="en-IN" dirty="0"/>
          </a:p>
          <a:p>
            <a:pPr>
              <a:buNone/>
            </a:pPr>
            <a:r>
              <a:rPr lang="en-IN" dirty="0"/>
              <a:t>(Level of Evidence: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TAVR when compared with surgical AVR in a prospective RCT of patients with severe symptomatic AS who were  high risk for surgery following results came.</a:t>
            </a:r>
          </a:p>
          <a:p>
            <a:r>
              <a:rPr lang="en-IN" dirty="0" smtClean="0"/>
              <a:t>On an intention-to-treat analysis, all-cause death was similar in those randomized to TAVR (n 348) compared with surgical AVR (n 351) at 30 days, 1 year and 2 years (p 0.001) suggesting non inferiority of TAVR compared with surgical AVR. </a:t>
            </a:r>
          </a:p>
          <a:p>
            <a:r>
              <a:rPr lang="en-IN" dirty="0" smtClean="0"/>
              <a:t>The composite endpoint of all-cause death or stroke at 2 years was 35% with surgical AVR compared with 33.9% with TAVR (p0.78).</a:t>
            </a:r>
          </a:p>
          <a:p>
            <a:pPr algn="r">
              <a:buNone/>
            </a:pPr>
            <a:r>
              <a:rPr lang="en-IN" dirty="0" smtClean="0"/>
              <a:t>     </a:t>
            </a:r>
            <a:r>
              <a:rPr lang="en-IN" sz="2100" dirty="0" smtClean="0">
                <a:solidFill>
                  <a:srgbClr val="FF0000"/>
                </a:solidFill>
              </a:rPr>
              <a:t>Smith CR et al. </a:t>
            </a:r>
            <a:r>
              <a:rPr lang="en-IN" sz="2100" dirty="0" err="1" smtClean="0">
                <a:solidFill>
                  <a:srgbClr val="FF0000"/>
                </a:solidFill>
              </a:rPr>
              <a:t>Transcatheter</a:t>
            </a:r>
            <a:r>
              <a:rPr lang="en-IN" sz="2100" dirty="0" smtClean="0">
                <a:solidFill>
                  <a:srgbClr val="FF0000"/>
                </a:solidFill>
              </a:rPr>
              <a:t> versus surgical aortic-valve replacement in high-risk patients. N </a:t>
            </a:r>
            <a:r>
              <a:rPr lang="en-IN" sz="2100" dirty="0" err="1" smtClean="0">
                <a:solidFill>
                  <a:srgbClr val="FF0000"/>
                </a:solidFill>
              </a:rPr>
              <a:t>Engl</a:t>
            </a:r>
            <a:r>
              <a:rPr lang="en-IN" sz="2100" dirty="0" smtClean="0">
                <a:solidFill>
                  <a:srgbClr val="FF0000"/>
                </a:solidFill>
              </a:rPr>
              <a:t> J Med 2011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</a:t>
            </a:r>
            <a:r>
              <a:rPr lang="en-IN" dirty="0" err="1" smtClean="0"/>
              <a:t>IIb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 err="1" smtClean="0"/>
              <a:t>Percutaneous</a:t>
            </a:r>
            <a:r>
              <a:rPr lang="en-IN" dirty="0" smtClean="0"/>
              <a:t> aortic balloon dilation may be considered as a bridge to surgical AVR or TAVR in patients with severe symptomatic AS.</a:t>
            </a:r>
          </a:p>
          <a:p>
            <a:pPr marL="514350" indent="-514350">
              <a:buNone/>
            </a:pPr>
            <a:r>
              <a:rPr lang="en-IN" dirty="0" smtClean="0"/>
              <a:t>        (Level of Evidence: C)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Mechanism is by fracture of calcify deposits within the valve leaflets and to a minor degree by  stretching of the annulus and separation of the calcified or fused </a:t>
            </a:r>
            <a:r>
              <a:rPr lang="en-IN" dirty="0" err="1" smtClean="0"/>
              <a:t>commissures</a:t>
            </a:r>
            <a:r>
              <a:rPr lang="en-IN" dirty="0" smtClean="0"/>
              <a:t>. </a:t>
            </a:r>
          </a:p>
          <a:p>
            <a:r>
              <a:rPr lang="en-IN" dirty="0" smtClean="0"/>
              <a:t>Immediate hemodynamic results include a moderate reduction in the </a:t>
            </a:r>
            <a:r>
              <a:rPr lang="en-IN" dirty="0" err="1" smtClean="0"/>
              <a:t>transvalvular</a:t>
            </a:r>
            <a:r>
              <a:rPr lang="en-IN" dirty="0" smtClean="0"/>
              <a:t> pressure gradient, but post dilation valve area rarely exceeds 1.0 cm</a:t>
            </a:r>
          </a:p>
          <a:p>
            <a:r>
              <a:rPr lang="en-IN" dirty="0" smtClean="0"/>
              <a:t>symptomatic improvement occurs.</a:t>
            </a:r>
          </a:p>
          <a:p>
            <a:r>
              <a:rPr lang="en-IN" dirty="0" smtClean="0"/>
              <a:t> However, serious acute complications, including acute severe AR and </a:t>
            </a:r>
            <a:r>
              <a:rPr lang="en-IN" dirty="0" err="1" smtClean="0"/>
              <a:t>restenosis</a:t>
            </a:r>
            <a:r>
              <a:rPr lang="en-IN" dirty="0" smtClean="0"/>
              <a:t> and clinical deterioration, occur within 6 to 12 months in most patients. </a:t>
            </a:r>
          </a:p>
          <a:p>
            <a:r>
              <a:rPr lang="en-IN" dirty="0" smtClean="0"/>
              <a:t>Therefore in patients with AS, balloon dilation is not a substitute for AVR.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Aortic balloon dilation should be consider as a “bridge” to AVR, as improved hemodynamic state may reduce the risks of TAVR or surgery.</a:t>
            </a:r>
          </a:p>
          <a:p>
            <a:r>
              <a:rPr lang="en-IN" dirty="0" smtClean="0"/>
              <a:t>Palliative balloon dilation in patients in whom AVR cannot be done because of serious co morbid conditions are less well established, with no data suggest improved longevity; however, some patients do report a decrease in symptoms.</a:t>
            </a:r>
          </a:p>
          <a:p>
            <a:r>
              <a:rPr lang="en-IN" dirty="0" smtClean="0"/>
              <a:t>Asymptomatic severe AS who require urgent non cardiac surgery can undergo surgery at  reasonably low risk with anaesthetic monitoring and attention to fluid. Balloon dilation is not recommended for these. </a:t>
            </a:r>
          </a:p>
          <a:p>
            <a:r>
              <a:rPr lang="en-IN" dirty="0" smtClean="0"/>
              <a:t>If preoperative correction of AS is needed, they should be considered for AVR.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CLASS III: No Benefit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1. TAVR is not recommended in patients in whom existing </a:t>
            </a:r>
            <a:r>
              <a:rPr lang="en-IN" dirty="0" err="1" smtClean="0"/>
              <a:t>comorbidities</a:t>
            </a:r>
            <a:r>
              <a:rPr lang="en-IN" dirty="0" smtClean="0"/>
              <a:t> would preclude the expected benefit from correction of AS (Level of Evidence: B)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" pitchFamily="34" charset="0"/>
              </a:rPr>
              <a:t>Doppler assessment of AS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primary haemodynamic parameters recommended </a:t>
            </a:r>
            <a:r>
              <a:rPr lang="en-US" dirty="0" smtClean="0">
                <a:solidFill>
                  <a:srgbClr val="0070C0"/>
                </a:solidFill>
              </a:rPr>
              <a:t>(EAE/ASE Recommendations for Clinical Practice 2008) class 1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3">
              <a:buFont typeface="Wingdings" pitchFamily="2" charset="2"/>
              <a:buChar char="Ø"/>
            </a:pPr>
            <a:r>
              <a:rPr lang="en-US" sz="3200" dirty="0" smtClean="0"/>
              <a:t>Peak transvalvular velocity</a:t>
            </a:r>
          </a:p>
          <a:p>
            <a:pPr lvl="3">
              <a:buFont typeface="Wingdings" pitchFamily="2" charset="2"/>
              <a:buChar char="Ø"/>
            </a:pPr>
            <a:endParaRPr lang="en-US" sz="3200" dirty="0" smtClean="0"/>
          </a:p>
          <a:p>
            <a:pPr lvl="3">
              <a:buFont typeface="Wingdings" pitchFamily="2" charset="2"/>
              <a:buChar char="Ø"/>
            </a:pPr>
            <a:r>
              <a:rPr lang="en-US" sz="3200" dirty="0" smtClean="0"/>
              <a:t>Mean transvalvular gradient</a:t>
            </a:r>
          </a:p>
          <a:p>
            <a:pPr lvl="3">
              <a:buFont typeface="Wingdings" pitchFamily="2" charset="2"/>
              <a:buChar char="Ø"/>
            </a:pPr>
            <a:endParaRPr lang="en-US" sz="3200" dirty="0" smtClean="0"/>
          </a:p>
          <a:p>
            <a:pPr lvl="3">
              <a:buFont typeface="Wingdings" pitchFamily="2" charset="2"/>
              <a:buChar char="Ø"/>
            </a:pPr>
            <a:r>
              <a:rPr lang="en-US" sz="3200" dirty="0" smtClean="0"/>
              <a:t> Valve area by continuity equation.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PARTNER (Placement of Aortic </a:t>
            </a:r>
            <a:r>
              <a:rPr lang="en-IN" dirty="0" err="1" smtClean="0"/>
              <a:t>Transcatheter</a:t>
            </a:r>
            <a:r>
              <a:rPr lang="en-IN" dirty="0" smtClean="0"/>
              <a:t> Valve) study, survival benefit of TAVR was seen in those with an STS score &lt;5% and in those with an STS score between 5% and 14.9% but not in those with an STS score 15%</a:t>
            </a:r>
          </a:p>
          <a:p>
            <a:r>
              <a:rPr lang="en-IN" dirty="0" smtClean="0"/>
              <a:t>TAVR is not recommended in patients with</a:t>
            </a:r>
          </a:p>
          <a:p>
            <a:pPr>
              <a:buNone/>
            </a:pPr>
            <a:r>
              <a:rPr lang="en-IN" dirty="0" smtClean="0"/>
              <a:t> 1) a life expectancy of &lt;1 year, even with a successful procedure</a:t>
            </a:r>
          </a:p>
          <a:p>
            <a:pPr>
              <a:buNone/>
            </a:pPr>
            <a:r>
              <a:rPr lang="en-IN" dirty="0" smtClean="0"/>
              <a:t> 2) those with a chance of “survival with benefit” of &lt;25% at 2 years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500" b="1">
                <a:solidFill>
                  <a:srgbClr val="000000"/>
                </a:solidFill>
                <a:ea typeface="ＭＳ Ｐゴシック" pitchFamily="34" charset="-128"/>
                <a:cs typeface="msgothic"/>
              </a:rPr>
              <a:t>Summary of Recommendations for AS: Choice of Surgical or Transcatheter Intervention.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1966913"/>
            <a:ext cx="81851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altLang="en-US" sz="1100" b="1" dirty="0">
              <a:solidFill>
                <a:srgbClr val="000000"/>
              </a:solidFill>
              <a:ea typeface="ＭＳ Ｐゴシック" pitchFamily="34" charset="-128"/>
              <a:cs typeface="ms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888" y="2592388"/>
            <a:ext cx="8185150" cy="1155700"/>
          </a:xfrm>
          <a:prstGeom prst="rect">
            <a:avLst/>
          </a:prstGeom>
          <a:solidFill>
            <a:srgbClr val="E776B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36" t="10417" r="2967" b="5927"/>
          <a:stretch>
            <a:fillRect/>
          </a:stretch>
        </p:blipFill>
        <p:spPr bwMode="auto">
          <a:xfrm>
            <a:off x="500034" y="928670"/>
            <a:ext cx="8358246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/>
              <a:t>All are true about standard dobutamine stress echocardiography for evaluation of AS severity in setting of LV dysfunction  except?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A</a:t>
            </a:r>
            <a:r>
              <a:rPr lang="en-US" sz="3200" dirty="0" smtClean="0"/>
              <a:t>) Uses low dose of dobutamine starting at 2.5 or 5ủg/kg/min 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   B) Maximum dose of dobutamine used is  10–20 </a:t>
            </a:r>
            <a:r>
              <a:rPr lang="en-US" sz="3200" dirty="0" err="1" smtClean="0"/>
              <a:t>ủg</a:t>
            </a:r>
            <a:r>
              <a:rPr lang="en-US" sz="3200" dirty="0" smtClean="0"/>
              <a:t>/kg/min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   C) The infusion should be stopped when the heart rate      	begins to rise more than 10–20 </a:t>
            </a:r>
            <a:r>
              <a:rPr lang="en-US" sz="3200" dirty="0" err="1" smtClean="0"/>
              <a:t>bpm</a:t>
            </a:r>
            <a:r>
              <a:rPr lang="en-US" sz="3200" dirty="0" smtClean="0"/>
              <a:t> over baseline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D) Failure of LVEF to ↑ by 40% is a poor prognostic sign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   e) None of the above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MCQ 1</a:t>
            </a:r>
            <a:endParaRPr lang="en-US" dirty="0">
              <a:solidFill>
                <a:schemeClr val="accent1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MCQ-2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By definition Low-flow low-gradient AS includes the following conditions except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Anatomic orifice area  &lt; 1.0 Cm2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LV ejection fraction  &lt; 40%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Mean pressure gradient  &lt; 30–40 mmHg</a:t>
            </a:r>
          </a:p>
          <a:p>
            <a:pPr>
              <a:buNone/>
            </a:pPr>
            <a:r>
              <a:rPr lang="en-US" dirty="0" smtClean="0"/>
              <a:t>         d)  none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MCQ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Which is false about Severe  AS?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Aortic jet velocity  &gt; 4 m/s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Velocity ratio &gt; 0.50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Indexed AVA &lt; 0.6 cm²/m²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Mean gradient &gt; 40 mm Hg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800" dirty="0" smtClean="0"/>
              <a:t>None of the above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MCQ4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trial compares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TAVR VS AVR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TAVR VS MEDICAL THEARPY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ABOVE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ABOVE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WITH SYMPTOMATIC SEVERE AORTIC STENOSIS POSTED FOR HERNIA SURGERY BEST STRATGEY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CONSIDER FOR AVR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BRIDGING THEARPY BY PABD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TMT FOR RISK ASSESMENT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DIRECT TO SURGERY </a:t>
            </a:r>
          </a:p>
          <a:p>
            <a:pPr marL="514350" indent="-514350">
              <a:buFont typeface="+mj-lt"/>
              <a:buAutoNum type="alphaU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with prohibitive risk for surgical AVR and post TAVR survival more then 12 month should be consider for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AVR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TAVI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MEDICAL THEARPY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Risk assessment and then to heart valve team  for decision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Asymptomatic severe AS undergoes exercise test which demonstrate fall in systolic BP to do AVR comes under.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2a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2b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3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9999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Peak transvalvular velocity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Continuous-wave Doppler ultrasound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342900" lvl="1" indent="-342900">
              <a:buFont typeface="Wingdings" pitchFamily="2" charset="2"/>
              <a:buChar char="v"/>
            </a:pPr>
            <a:r>
              <a:rPr lang="en-US" sz="3200" dirty="0" smtClean="0"/>
              <a:t>Multiple acoustic windows 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en-US" sz="2800" dirty="0" smtClean="0"/>
              <a:t>Apical and suprasternal or right </a:t>
            </a:r>
            <a:r>
              <a:rPr lang="en-US" sz="2800" dirty="0" err="1" smtClean="0"/>
              <a:t>parasternal</a:t>
            </a:r>
            <a:r>
              <a:rPr lang="en-US" sz="2800" dirty="0" smtClean="0"/>
              <a:t> most frequently yield the highest velocity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en-US" sz="2800" dirty="0" smtClean="0"/>
              <a:t>rarely </a:t>
            </a:r>
            <a:r>
              <a:rPr lang="en-US" sz="2800" dirty="0" err="1" smtClean="0"/>
              <a:t>subcostal</a:t>
            </a:r>
            <a:r>
              <a:rPr lang="en-US" sz="2800" dirty="0" smtClean="0"/>
              <a:t> or </a:t>
            </a:r>
            <a:r>
              <a:rPr lang="en-US" sz="2800" dirty="0" err="1" smtClean="0"/>
              <a:t>supraclavicular</a:t>
            </a:r>
            <a:r>
              <a:rPr lang="en-US" sz="2800" dirty="0" smtClean="0"/>
              <a:t> windows may be required</a:t>
            </a:r>
          </a:p>
          <a:p>
            <a:pPr marL="1200150" lvl="3" indent="-342900"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Three or more beats are averaged in sinus rhythm, with irregular rhythms at least 5 consecutive beats</a:t>
            </a:r>
            <a:endParaRPr lang="en-US" sz="3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year old male Known case of aortic </a:t>
            </a:r>
            <a:r>
              <a:rPr lang="en-US" dirty="0" err="1" smtClean="0"/>
              <a:t>stenosis</a:t>
            </a:r>
            <a:r>
              <a:rPr lang="en-US" dirty="0" smtClean="0"/>
              <a:t> with IE with hemodynamic instability AVR is planned to under go AVR without angiography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2a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2b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Class 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973</TotalTime>
  <Words>3950</Words>
  <Application>Microsoft Office PowerPoint</Application>
  <PresentationFormat>On-screen Show (4:3)</PresentationFormat>
  <Paragraphs>402</Paragraphs>
  <Slides>90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Aortic stenosis time and indication of surgery </vt:lpstr>
      <vt:lpstr>Normal Aortic valve</vt:lpstr>
      <vt:lpstr>2D Echo-Long axis view</vt:lpstr>
      <vt:lpstr>2D Echo-Short axis view</vt:lpstr>
      <vt:lpstr>Aortic stenosis- Causes</vt:lpstr>
      <vt:lpstr>Slide 6</vt:lpstr>
      <vt:lpstr>HOW TO ASSESS AORTIC STENOSIS</vt:lpstr>
      <vt:lpstr>Doppler assessment of AS</vt:lpstr>
      <vt:lpstr>Peak transvalvular velocity</vt:lpstr>
      <vt:lpstr>Peak transvalvular velocity</vt:lpstr>
      <vt:lpstr>Slide 11</vt:lpstr>
      <vt:lpstr>Peak transvalvular velocity</vt:lpstr>
      <vt:lpstr>Mean transvalvular gradient</vt:lpstr>
      <vt:lpstr>Pressure recovery</vt:lpstr>
      <vt:lpstr>Pressure recovery</vt:lpstr>
      <vt:lpstr>Comparing pressure gradients calculated from doppler velocities to pressures measured at cardiac catheterization.</vt:lpstr>
      <vt:lpstr>Aortic valve area Continuity equation</vt:lpstr>
      <vt:lpstr>Slide 18</vt:lpstr>
      <vt:lpstr>Left ventricular systolic dysfunction</vt:lpstr>
      <vt:lpstr>Dobutamine stress Echo</vt:lpstr>
      <vt:lpstr>Dobutamine stress Echo</vt:lpstr>
      <vt:lpstr>Dobutamine stress Echo</vt:lpstr>
      <vt:lpstr>PARADOXICAL LOW FLOW LOW GRADIENT</vt:lpstr>
      <vt:lpstr>Alternate measures of stenosis severity  </vt:lpstr>
      <vt:lpstr>Slide 25</vt:lpstr>
      <vt:lpstr>Velocity ratio</vt:lpstr>
      <vt:lpstr>Aortic valve area -Planimetry</vt:lpstr>
      <vt:lpstr>Aortic valve area - Planimetry</vt:lpstr>
      <vt:lpstr>Classification of AS severity  (a ESC &amp; bAHA/ACC  Guidelines)  </vt:lpstr>
      <vt:lpstr>Slide 30</vt:lpstr>
      <vt:lpstr>Slide 31</vt:lpstr>
      <vt:lpstr>Slide 32</vt:lpstr>
      <vt:lpstr>Slide 33</vt:lpstr>
      <vt:lpstr>Slide 34</vt:lpstr>
      <vt:lpstr>Slide 35</vt:lpstr>
      <vt:lpstr>Diagnostic Testing–Initial Diagnosis: Recommendation</vt:lpstr>
      <vt:lpstr>Slide 37</vt:lpstr>
      <vt:lpstr>Diagnostic Testing Changing Signs or Symptoms</vt:lpstr>
      <vt:lpstr>Slide 39</vt:lpstr>
      <vt:lpstr>Diagnostic Testing Cardiac Catheterization</vt:lpstr>
      <vt:lpstr>Slide 41</vt:lpstr>
      <vt:lpstr>EXERCISE TESTING: RECOMMENDATIONS</vt:lpstr>
      <vt:lpstr>Slide 43</vt:lpstr>
      <vt:lpstr>Slide 44</vt:lpstr>
      <vt:lpstr>Medical Therapy: Recommendations</vt:lpstr>
      <vt:lpstr>Slide 46</vt:lpstr>
      <vt:lpstr>Slide 47</vt:lpstr>
      <vt:lpstr>Slide 48</vt:lpstr>
      <vt:lpstr>Slide 49</vt:lpstr>
      <vt:lpstr>Slide 50</vt:lpstr>
      <vt:lpstr>Timing of Intervention: Recommendations CLASS 1</vt:lpstr>
      <vt:lpstr>Slide 52</vt:lpstr>
      <vt:lpstr>CLASS 1</vt:lpstr>
      <vt:lpstr>CLASS 1</vt:lpstr>
      <vt:lpstr>CLASS IIa</vt:lpstr>
      <vt:lpstr>Slide 56</vt:lpstr>
      <vt:lpstr>CLASS IIa</vt:lpstr>
      <vt:lpstr>Slide 58</vt:lpstr>
      <vt:lpstr>CLASS IIa</vt:lpstr>
      <vt:lpstr>Slide 60</vt:lpstr>
      <vt:lpstr>CLASS IIa</vt:lpstr>
      <vt:lpstr>Slide 62</vt:lpstr>
      <vt:lpstr>CLASS IIa</vt:lpstr>
      <vt:lpstr>CLASS IIb</vt:lpstr>
      <vt:lpstr>Slide 65</vt:lpstr>
      <vt:lpstr>FLOW CHART</vt:lpstr>
      <vt:lpstr>Choice of Intervention: Recommendations</vt:lpstr>
      <vt:lpstr>CLASS I</vt:lpstr>
      <vt:lpstr>CLASS1</vt:lpstr>
      <vt:lpstr>Slide 70</vt:lpstr>
      <vt:lpstr>CLASS I</vt:lpstr>
      <vt:lpstr>Slide 72</vt:lpstr>
      <vt:lpstr>Slide 73</vt:lpstr>
      <vt:lpstr>CLASS IIa</vt:lpstr>
      <vt:lpstr>Slide 75</vt:lpstr>
      <vt:lpstr>CLASS IIb</vt:lpstr>
      <vt:lpstr>Slide 77</vt:lpstr>
      <vt:lpstr>Slide 78</vt:lpstr>
      <vt:lpstr> CLASS III: No Benefit </vt:lpstr>
      <vt:lpstr>Slide 80</vt:lpstr>
      <vt:lpstr>Slide 81</vt:lpstr>
      <vt:lpstr>Slide 82</vt:lpstr>
      <vt:lpstr>MCQ 1</vt:lpstr>
      <vt:lpstr>MCQ-2 </vt:lpstr>
      <vt:lpstr>MCQ -3</vt:lpstr>
      <vt:lpstr>MCQ4 </vt:lpstr>
      <vt:lpstr>MCQ5</vt:lpstr>
      <vt:lpstr>MCQ6</vt:lpstr>
      <vt:lpstr>MCQ7</vt:lpstr>
      <vt:lpstr>MCQ8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Aortic stenosis</dc:title>
  <dc:creator>Mypc</dc:creator>
  <cp:lastModifiedBy>Mypc</cp:lastModifiedBy>
  <cp:revision>82</cp:revision>
  <dcterms:created xsi:type="dcterms:W3CDTF">2015-12-19T12:25:49Z</dcterms:created>
  <dcterms:modified xsi:type="dcterms:W3CDTF">2015-12-22T04:37:10Z</dcterms:modified>
</cp:coreProperties>
</file>